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56"/>
  </p:notesMasterIdLst>
  <p:sldIdLst>
    <p:sldId id="256" r:id="rId2"/>
    <p:sldId id="257" r:id="rId3"/>
    <p:sldId id="522" r:id="rId4"/>
    <p:sldId id="357" r:id="rId5"/>
    <p:sldId id="358" r:id="rId6"/>
    <p:sldId id="359" r:id="rId7"/>
    <p:sldId id="360" r:id="rId8"/>
    <p:sldId id="361" r:id="rId9"/>
    <p:sldId id="500" r:id="rId10"/>
    <p:sldId id="367" r:id="rId11"/>
    <p:sldId id="368" r:id="rId12"/>
    <p:sldId id="369" r:id="rId13"/>
    <p:sldId id="607" r:id="rId14"/>
    <p:sldId id="606" r:id="rId15"/>
    <p:sldId id="370" r:id="rId16"/>
    <p:sldId id="371" r:id="rId17"/>
    <p:sldId id="372" r:id="rId18"/>
    <p:sldId id="373" r:id="rId19"/>
    <p:sldId id="505" r:id="rId20"/>
    <p:sldId id="374" r:id="rId21"/>
    <p:sldId id="535" r:id="rId22"/>
    <p:sldId id="375" r:id="rId23"/>
    <p:sldId id="376" r:id="rId24"/>
    <p:sldId id="480" r:id="rId25"/>
    <p:sldId id="377" r:id="rId26"/>
    <p:sldId id="378" r:id="rId27"/>
    <p:sldId id="379" r:id="rId28"/>
    <p:sldId id="380" r:id="rId29"/>
    <p:sldId id="519" r:id="rId30"/>
    <p:sldId id="481" r:id="rId31"/>
    <p:sldId id="521" r:id="rId32"/>
    <p:sldId id="478" r:id="rId33"/>
    <p:sldId id="534" r:id="rId34"/>
    <p:sldId id="638" r:id="rId35"/>
    <p:sldId id="381" r:id="rId36"/>
    <p:sldId id="383" r:id="rId37"/>
    <p:sldId id="384" r:id="rId38"/>
    <p:sldId id="636" r:id="rId39"/>
    <p:sldId id="403" r:id="rId40"/>
    <p:sldId id="637" r:id="rId41"/>
    <p:sldId id="484" r:id="rId42"/>
    <p:sldId id="483" r:id="rId43"/>
    <p:sldId id="600" r:id="rId44"/>
    <p:sldId id="601" r:id="rId45"/>
    <p:sldId id="385" r:id="rId46"/>
    <p:sldId id="626" r:id="rId47"/>
    <p:sldId id="627" r:id="rId48"/>
    <p:sldId id="405" r:id="rId49"/>
    <p:sldId id="406" r:id="rId50"/>
    <p:sldId id="602" r:id="rId51"/>
    <p:sldId id="603" r:id="rId52"/>
    <p:sldId id="619" r:id="rId53"/>
    <p:sldId id="634" r:id="rId54"/>
    <p:sldId id="621" r:id="rId55"/>
    <p:sldId id="623" r:id="rId56"/>
    <p:sldId id="407" r:id="rId57"/>
    <p:sldId id="409" r:id="rId58"/>
    <p:sldId id="410" r:id="rId59"/>
    <p:sldId id="594" r:id="rId60"/>
    <p:sldId id="536" r:id="rId61"/>
    <p:sldId id="537" r:id="rId62"/>
    <p:sldId id="574" r:id="rId63"/>
    <p:sldId id="538" r:id="rId64"/>
    <p:sldId id="563" r:id="rId65"/>
    <p:sldId id="564" r:id="rId66"/>
    <p:sldId id="565" r:id="rId67"/>
    <p:sldId id="561" r:id="rId68"/>
    <p:sldId id="562" r:id="rId69"/>
    <p:sldId id="609" r:id="rId70"/>
    <p:sldId id="566" r:id="rId71"/>
    <p:sldId id="610" r:id="rId72"/>
    <p:sldId id="569" r:id="rId73"/>
    <p:sldId id="571" r:id="rId74"/>
    <p:sldId id="611" r:id="rId75"/>
    <p:sldId id="612" r:id="rId76"/>
    <p:sldId id="570" r:id="rId77"/>
    <p:sldId id="404" r:id="rId78"/>
    <p:sldId id="583" r:id="rId79"/>
    <p:sldId id="584" r:id="rId80"/>
    <p:sldId id="539" r:id="rId81"/>
    <p:sldId id="540" r:id="rId82"/>
    <p:sldId id="541" r:id="rId83"/>
    <p:sldId id="585" r:id="rId84"/>
    <p:sldId id="586" r:id="rId85"/>
    <p:sldId id="545" r:id="rId86"/>
    <p:sldId id="546" r:id="rId87"/>
    <p:sldId id="587" r:id="rId88"/>
    <p:sldId id="608" r:id="rId89"/>
    <p:sldId id="547" r:id="rId90"/>
    <p:sldId id="548" r:id="rId91"/>
    <p:sldId id="588" r:id="rId92"/>
    <p:sldId id="589" r:id="rId93"/>
    <p:sldId id="590" r:id="rId94"/>
    <p:sldId id="615" r:id="rId95"/>
    <p:sldId id="591" r:id="rId96"/>
    <p:sldId id="593" r:id="rId97"/>
    <p:sldId id="592" r:id="rId98"/>
    <p:sldId id="613" r:id="rId99"/>
    <p:sldId id="549" r:id="rId100"/>
    <p:sldId id="614" r:id="rId101"/>
    <p:sldId id="544" r:id="rId102"/>
    <p:sldId id="595" r:id="rId103"/>
    <p:sldId id="596" r:id="rId104"/>
    <p:sldId id="542" r:id="rId105"/>
    <p:sldId id="625" r:id="rId106"/>
    <p:sldId id="543" r:id="rId107"/>
    <p:sldId id="624" r:id="rId108"/>
    <p:sldId id="598" r:id="rId109"/>
    <p:sldId id="599" r:id="rId110"/>
    <p:sldId id="550" r:id="rId111"/>
    <p:sldId id="422" r:id="rId112"/>
    <p:sldId id="575" r:id="rId113"/>
    <p:sldId id="581" r:id="rId114"/>
    <p:sldId id="582" r:id="rId115"/>
    <p:sldId id="618" r:id="rId116"/>
    <p:sldId id="580" r:id="rId117"/>
    <p:sldId id="631" r:id="rId118"/>
    <p:sldId id="463" r:id="rId119"/>
    <p:sldId id="467" r:id="rId120"/>
    <p:sldId id="468" r:id="rId121"/>
    <p:sldId id="632" r:id="rId122"/>
    <p:sldId id="633" r:id="rId123"/>
    <p:sldId id="628" r:id="rId124"/>
    <p:sldId id="629" r:id="rId125"/>
    <p:sldId id="635" r:id="rId126"/>
    <p:sldId id="578" r:id="rId127"/>
    <p:sldId id="579" r:id="rId128"/>
    <p:sldId id="436" r:id="rId129"/>
    <p:sldId id="437" r:id="rId130"/>
    <p:sldId id="438" r:id="rId131"/>
    <p:sldId id="506" r:id="rId132"/>
    <p:sldId id="466" r:id="rId133"/>
    <p:sldId id="604" r:id="rId134"/>
    <p:sldId id="630" r:id="rId135"/>
    <p:sldId id="440" r:id="rId136"/>
    <p:sldId id="441" r:id="rId137"/>
    <p:sldId id="442" r:id="rId138"/>
    <p:sldId id="443" r:id="rId139"/>
    <p:sldId id="444" r:id="rId140"/>
    <p:sldId id="446" r:id="rId141"/>
    <p:sldId id="447" r:id="rId142"/>
    <p:sldId id="448" r:id="rId143"/>
    <p:sldId id="449" r:id="rId144"/>
    <p:sldId id="450" r:id="rId145"/>
    <p:sldId id="451" r:id="rId146"/>
    <p:sldId id="452" r:id="rId147"/>
    <p:sldId id="453" r:id="rId148"/>
    <p:sldId id="454" r:id="rId149"/>
    <p:sldId id="455" r:id="rId150"/>
    <p:sldId id="456" r:id="rId151"/>
    <p:sldId id="457" r:id="rId152"/>
    <p:sldId id="458" r:id="rId153"/>
    <p:sldId id="459" r:id="rId154"/>
    <p:sldId id="460" r:id="rId155"/>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2189C332-5D43-4A60-A3F4-80866F5E9B56}">
          <p14:sldIdLst>
            <p14:sldId id="256"/>
            <p14:sldId id="257"/>
            <p14:sldId id="522"/>
          </p14:sldIdLst>
        </p14:section>
        <p14:section name="Web定义" id="{D23FD877-47E3-4561-A0B9-21DFE45B40FF}">
          <p14:sldIdLst>
            <p14:sldId id="357"/>
            <p14:sldId id="358"/>
            <p14:sldId id="359"/>
            <p14:sldId id="360"/>
            <p14:sldId id="361"/>
            <p14:sldId id="500"/>
          </p14:sldIdLst>
        </p14:section>
        <p14:section name="Web发展简史" id="{5758271F-E5C1-44CF-AA38-3E519AEE3AA1}">
          <p14:sldIdLst>
            <p14:sldId id="367"/>
            <p14:sldId id="368"/>
            <p14:sldId id="369"/>
            <p14:sldId id="607"/>
            <p14:sldId id="606"/>
            <p14:sldId id="370"/>
            <p14:sldId id="371"/>
            <p14:sldId id="372"/>
            <p14:sldId id="373"/>
            <p14:sldId id="505"/>
            <p14:sldId id="374"/>
            <p14:sldId id="535"/>
            <p14:sldId id="375"/>
            <p14:sldId id="376"/>
            <p14:sldId id="480"/>
            <p14:sldId id="377"/>
            <p14:sldId id="378"/>
            <p14:sldId id="379"/>
            <p14:sldId id="380"/>
            <p14:sldId id="519"/>
            <p14:sldId id="481"/>
            <p14:sldId id="521"/>
            <p14:sldId id="478"/>
            <p14:sldId id="534"/>
            <p14:sldId id="638"/>
            <p14:sldId id="381"/>
            <p14:sldId id="383"/>
          </p14:sldIdLst>
        </p14:section>
        <p14:section name="Web基本概念" id="{192923B8-86CB-4328-A890-E6340C477F97}">
          <p14:sldIdLst>
            <p14:sldId id="384"/>
            <p14:sldId id="636"/>
            <p14:sldId id="403"/>
            <p14:sldId id="637"/>
            <p14:sldId id="484"/>
            <p14:sldId id="483"/>
            <p14:sldId id="600"/>
            <p14:sldId id="601"/>
            <p14:sldId id="385"/>
            <p14:sldId id="626"/>
            <p14:sldId id="627"/>
            <p14:sldId id="405"/>
            <p14:sldId id="406"/>
            <p14:sldId id="602"/>
            <p14:sldId id="603"/>
            <p14:sldId id="619"/>
            <p14:sldId id="634"/>
            <p14:sldId id="621"/>
            <p14:sldId id="623"/>
            <p14:sldId id="407"/>
            <p14:sldId id="409"/>
            <p14:sldId id="410"/>
            <p14:sldId id="594"/>
          </p14:sldIdLst>
        </p14:section>
        <p14:section name="Internet" id="{B0FBEB4E-68D2-4118-B724-45EA05B19BC6}">
          <p14:sldIdLst>
            <p14:sldId id="536"/>
            <p14:sldId id="537"/>
            <p14:sldId id="574"/>
            <p14:sldId id="538"/>
            <p14:sldId id="563"/>
            <p14:sldId id="564"/>
            <p14:sldId id="565"/>
            <p14:sldId id="561"/>
            <p14:sldId id="562"/>
            <p14:sldId id="609"/>
            <p14:sldId id="566"/>
            <p14:sldId id="610"/>
            <p14:sldId id="569"/>
            <p14:sldId id="571"/>
            <p14:sldId id="611"/>
            <p14:sldId id="612"/>
            <p14:sldId id="570"/>
          </p14:sldIdLst>
        </p14:section>
        <p14:section name="网络协议" id="{665F3F95-5EA7-4AF5-BA73-0135B0802043}">
          <p14:sldIdLst>
            <p14:sldId id="404"/>
            <p14:sldId id="583"/>
            <p14:sldId id="584"/>
            <p14:sldId id="539"/>
            <p14:sldId id="540"/>
            <p14:sldId id="541"/>
            <p14:sldId id="585"/>
            <p14:sldId id="586"/>
            <p14:sldId id="545"/>
            <p14:sldId id="546"/>
            <p14:sldId id="587"/>
            <p14:sldId id="608"/>
            <p14:sldId id="547"/>
            <p14:sldId id="548"/>
            <p14:sldId id="588"/>
            <p14:sldId id="589"/>
            <p14:sldId id="590"/>
            <p14:sldId id="615"/>
            <p14:sldId id="591"/>
            <p14:sldId id="593"/>
            <p14:sldId id="592"/>
            <p14:sldId id="613"/>
            <p14:sldId id="549"/>
            <p14:sldId id="614"/>
            <p14:sldId id="544"/>
            <p14:sldId id="595"/>
            <p14:sldId id="596"/>
            <p14:sldId id="542"/>
            <p14:sldId id="625"/>
            <p14:sldId id="543"/>
            <p14:sldId id="624"/>
            <p14:sldId id="598"/>
            <p14:sldId id="599"/>
            <p14:sldId id="550"/>
          </p14:sldIdLst>
        </p14:section>
        <p14:section name="Web应用" id="{4CF6FF2E-4D67-4928-A727-02CC12708D5E}">
          <p14:sldIdLst>
            <p14:sldId id="422"/>
            <p14:sldId id="575"/>
            <p14:sldId id="581"/>
            <p14:sldId id="582"/>
            <p14:sldId id="618"/>
            <p14:sldId id="580"/>
            <p14:sldId id="631"/>
            <p14:sldId id="463"/>
            <p14:sldId id="467"/>
            <p14:sldId id="468"/>
            <p14:sldId id="632"/>
            <p14:sldId id="633"/>
            <p14:sldId id="628"/>
            <p14:sldId id="629"/>
            <p14:sldId id="635"/>
            <p14:sldId id="578"/>
            <p14:sldId id="579"/>
          </p14:sldIdLst>
        </p14:section>
        <p14:section name="相关资源" id="{A5D67ED4-AC58-4AA2-8EAF-5D20AF5C1555}">
          <p14:sldIdLst>
            <p14:sldId id="436"/>
            <p14:sldId id="437"/>
            <p14:sldId id="438"/>
            <p14:sldId id="506"/>
            <p14:sldId id="466"/>
            <p14:sldId id="604"/>
            <p14:sldId id="630"/>
            <p14:sldId id="440"/>
          </p14:sldIdLst>
        </p14:section>
        <p14:section name="附录：标准化组织" id="{28E199D9-4CCA-41B6-9642-4C5EDB244D7B}">
          <p14:sldIdLst>
            <p14:sldId id="441"/>
            <p14:sldId id="442"/>
            <p14:sldId id="443"/>
            <p14:sldId id="444"/>
            <p14:sldId id="446"/>
            <p14:sldId id="447"/>
            <p14:sldId id="448"/>
            <p14:sldId id="449"/>
            <p14:sldId id="450"/>
            <p14:sldId id="451"/>
            <p14:sldId id="452"/>
            <p14:sldId id="453"/>
            <p14:sldId id="454"/>
            <p14:sldId id="455"/>
            <p14:sldId id="456"/>
            <p14:sldId id="457"/>
            <p14:sldId id="458"/>
            <p14:sldId id="459"/>
            <p14:sldId id="4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3" autoAdjust="0"/>
    <p:restoredTop sz="80719" autoAdjust="0"/>
  </p:normalViewPr>
  <p:slideViewPr>
    <p:cSldViewPr>
      <p:cViewPr varScale="1">
        <p:scale>
          <a:sx n="86" d="100"/>
          <a:sy n="86" d="100"/>
        </p:scale>
        <p:origin x="908" y="56"/>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varScale="1">
      <p:scale>
        <a:sx n="1" d="1"/>
        <a:sy n="1" d="1"/>
      </p:scale>
      <p:origin x="0" y="-9620"/>
    </p:cViewPr>
  </p:sorterViewPr>
  <p:notesViewPr>
    <p:cSldViewPr>
      <p:cViewPr varScale="1">
        <p:scale>
          <a:sx n="78" d="100"/>
          <a:sy n="78" d="100"/>
        </p:scale>
        <p:origin x="3440" y="56"/>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_rels/viewProps.xml.rels><?xml version="1.0" encoding="UTF-8" standalone="yes"?>
<Relationships xmlns="http://schemas.openxmlformats.org/package/2006/relationships"><Relationship Id="rId8" Type="http://schemas.openxmlformats.org/officeDocument/2006/relationships/slide" Target="slides/slide142.xml"/><Relationship Id="rId13" Type="http://schemas.openxmlformats.org/officeDocument/2006/relationships/slide" Target="slides/slide150.xml"/><Relationship Id="rId3" Type="http://schemas.openxmlformats.org/officeDocument/2006/relationships/slide" Target="slides/slide101.xml"/><Relationship Id="rId7" Type="http://schemas.openxmlformats.org/officeDocument/2006/relationships/slide" Target="slides/slide140.xml"/><Relationship Id="rId12" Type="http://schemas.openxmlformats.org/officeDocument/2006/relationships/slide" Target="slides/slide149.xml"/><Relationship Id="rId17" Type="http://schemas.openxmlformats.org/officeDocument/2006/relationships/slide" Target="slides/slide154.xml"/><Relationship Id="rId2" Type="http://schemas.openxmlformats.org/officeDocument/2006/relationships/slide" Target="slides/slide39.xml"/><Relationship Id="rId16" Type="http://schemas.openxmlformats.org/officeDocument/2006/relationships/slide" Target="slides/slide153.xml"/><Relationship Id="rId1" Type="http://schemas.openxmlformats.org/officeDocument/2006/relationships/slide" Target="slides/slide1.xml"/><Relationship Id="rId6" Type="http://schemas.openxmlformats.org/officeDocument/2006/relationships/slide" Target="slides/slide139.xml"/><Relationship Id="rId11" Type="http://schemas.openxmlformats.org/officeDocument/2006/relationships/slide" Target="slides/slide148.xml"/><Relationship Id="rId5" Type="http://schemas.openxmlformats.org/officeDocument/2006/relationships/slide" Target="slides/slide138.xml"/><Relationship Id="rId15" Type="http://schemas.openxmlformats.org/officeDocument/2006/relationships/slide" Target="slides/slide152.xml"/><Relationship Id="rId10" Type="http://schemas.openxmlformats.org/officeDocument/2006/relationships/slide" Target="slides/slide144.xml"/><Relationship Id="rId4" Type="http://schemas.openxmlformats.org/officeDocument/2006/relationships/slide" Target="slides/slide137.xml"/><Relationship Id="rId9" Type="http://schemas.openxmlformats.org/officeDocument/2006/relationships/slide" Target="slides/slide143.xml"/><Relationship Id="rId14" Type="http://schemas.openxmlformats.org/officeDocument/2006/relationships/slide" Target="slides/slide1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image" Target="../media/image10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3.org/Consortium/miss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a:latin typeface="Tahoma"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a:ln/>
        </p:spPr>
      </p:sp>
      <p:sp>
        <p:nvSpPr>
          <p:cNvPr id="276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991342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在这里主要是从历史角度介绍对</a:t>
            </a:r>
            <a:r>
              <a:rPr lang="en-US" altLang="zh-CN" dirty="0" smtClean="0"/>
              <a:t>Web</a:t>
            </a:r>
            <a:r>
              <a:rPr lang="zh-CN" altLang="en-US" dirty="0" smtClean="0"/>
              <a:t>发展有巨大影响的人、技术和事情，重点阐述彼此之间关系，对</a:t>
            </a:r>
            <a:r>
              <a:rPr lang="en-US" altLang="zh-CN" dirty="0" smtClean="0"/>
              <a:t>Web</a:t>
            </a:r>
            <a:r>
              <a:rPr lang="zh-CN" altLang="en-US" dirty="0" smtClean="0"/>
              <a:t>发展的影响，所处的地位，不具体介绍技术本身</a:t>
            </a:r>
            <a:endParaRPr lang="en-US" altLang="zh-CN" dirty="0" smtClean="0"/>
          </a:p>
          <a:p>
            <a:endParaRPr lang="en-US" altLang="zh-CN" dirty="0" smtClean="0"/>
          </a:p>
          <a:p>
            <a:r>
              <a:rPr lang="en-US" altLang="zh-CN" dirty="0" smtClean="0"/>
              <a:t>Bush was born on March 11, 1890, in Chelsea, Massachusetts.</a:t>
            </a:r>
          </a:p>
          <a:p>
            <a:r>
              <a:rPr lang="en-US" altLang="zh-CN" dirty="0" smtClean="0"/>
              <a:t>In 1919, Bush left Tufts and went to MIT's electrical engineering department. </a:t>
            </a:r>
          </a:p>
          <a:p>
            <a:r>
              <a:rPr lang="zh-CN" altLang="en-US" dirty="0" smtClean="0"/>
              <a:t>有人把</a:t>
            </a:r>
            <a:r>
              <a:rPr lang="en-US" altLang="zh-CN" dirty="0" smtClean="0"/>
              <a:t>20</a:t>
            </a:r>
            <a:r>
              <a:rPr lang="zh-CN" altLang="en-US" dirty="0" smtClean="0"/>
              <a:t>世纪称为“美国世纪”，而万尼瓦尔</a:t>
            </a:r>
            <a:r>
              <a:rPr lang="en-US" altLang="zh-CN" dirty="0" smtClean="0"/>
              <a:t>·</a:t>
            </a:r>
            <a:r>
              <a:rPr lang="zh-CN" altLang="en-US" dirty="0" smtClean="0"/>
              <a:t>布什就是“美国世纪的工程师”。这位具有</a:t>
            </a:r>
            <a:r>
              <a:rPr lang="en-US" altLang="zh-CN" dirty="0" smtClean="0"/>
              <a:t>6</a:t>
            </a:r>
            <a:r>
              <a:rPr lang="zh-CN" altLang="en-US" dirty="0" smtClean="0"/>
              <a:t>个不同学位的科学家、教育家和政府官员与本世纪许多著名的事件都有着千丝万缕的联系，其中包括“曼哈顿计划”、硅谷、互联网等。</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a:t>
            </a:fld>
            <a:endParaRPr lang="en-US" altLang="zh-CN"/>
          </a:p>
        </p:txBody>
      </p:sp>
    </p:spTree>
    <p:extLst>
      <p:ext uri="{BB962C8B-B14F-4D97-AF65-F5344CB8AC3E}">
        <p14:creationId xmlns:p14="http://schemas.microsoft.com/office/powerpoint/2010/main" val="4025434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http://www.ietf.org/rfc/rfc3023.txt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145</a:t>
            </a:fld>
            <a:endParaRPr lang="en-US" altLang="zh-CN"/>
          </a:p>
        </p:txBody>
      </p:sp>
    </p:spTree>
    <p:extLst>
      <p:ext uri="{BB962C8B-B14F-4D97-AF65-F5344CB8AC3E}">
        <p14:creationId xmlns:p14="http://schemas.microsoft.com/office/powerpoint/2010/main" val="631504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DoD</a:t>
            </a:r>
            <a:r>
              <a:rPr lang="zh-CN" altLang="en-US" dirty="0" smtClean="0"/>
              <a:t>：美国国防部 </a:t>
            </a:r>
            <a:r>
              <a:rPr lang="en-US" altLang="zh-CN" dirty="0" smtClean="0"/>
              <a:t>Department of</a:t>
            </a:r>
            <a:r>
              <a:rPr lang="en-US" altLang="zh-CN" baseline="0" dirty="0" smtClean="0"/>
              <a:t> Defense</a:t>
            </a:r>
          </a:p>
          <a:p>
            <a:r>
              <a:rPr lang="en-US" altLang="zh-CN" baseline="0" dirty="0" smtClean="0"/>
              <a:t>ARPA</a:t>
            </a:r>
            <a:r>
              <a:rPr lang="zh-CN" altLang="en-US" baseline="0" dirty="0" smtClean="0"/>
              <a:t>：美国高等研究计划署网络 </a:t>
            </a:r>
            <a:r>
              <a:rPr lang="en-US" altLang="zh-CN" baseline="0" dirty="0" smtClean="0"/>
              <a:t>Advanced Research Projects Agency</a:t>
            </a:r>
          </a:p>
          <a:p>
            <a:r>
              <a:rPr lang="en-US" altLang="zh-CN" baseline="0" dirty="0" smtClean="0"/>
              <a:t>UCLA</a:t>
            </a:r>
            <a:r>
              <a:rPr lang="zh-CN" altLang="en-US" baseline="0" dirty="0" smtClean="0"/>
              <a:t>：加州大学洛杉矶分校 </a:t>
            </a:r>
            <a:r>
              <a:rPr lang="en-US" altLang="zh-CN" baseline="0" dirty="0" smtClean="0"/>
              <a:t>University of California, Los Angeles</a:t>
            </a:r>
          </a:p>
          <a:p>
            <a:endParaRPr lang="en-US" altLang="zh-CN" baseline="0" dirty="0" smtClean="0"/>
          </a:p>
          <a:p>
            <a:r>
              <a:rPr lang="zh-CN" altLang="en-US" baseline="0" dirty="0" smtClean="0"/>
              <a:t>这是</a:t>
            </a:r>
            <a:r>
              <a:rPr lang="en-US" altLang="zh-CN" baseline="0" dirty="0" smtClean="0"/>
              <a:t>Internet</a:t>
            </a:r>
            <a:r>
              <a:rPr lang="zh-CN" altLang="en-US" baseline="0" dirty="0" smtClean="0"/>
              <a:t>的前身，当时研究的核心目的是希望在苏联核打击下部分网络被摧毁后剩余部分仍能坚持工作</a:t>
            </a:r>
            <a:endParaRPr lang="en-US" altLang="zh-CN" baseline="0" dirty="0" smtClean="0"/>
          </a:p>
          <a:p>
            <a:endParaRPr lang="en-US" altLang="zh-CN" baseline="0" dirty="0" smtClean="0"/>
          </a:p>
          <a:p>
            <a:r>
              <a:rPr lang="en-US" altLang="zh-CN" baseline="0" dirty="0" smtClean="0"/>
              <a:t>20</a:t>
            </a:r>
            <a:r>
              <a:rPr lang="zh-CN" altLang="en-US" baseline="0" dirty="0" smtClean="0"/>
              <a:t>世纪</a:t>
            </a:r>
            <a:r>
              <a:rPr lang="en-US" altLang="zh-CN" baseline="0" dirty="0" smtClean="0"/>
              <a:t>70</a:t>
            </a:r>
            <a:r>
              <a:rPr lang="zh-CN" altLang="en-US" baseline="0" dirty="0" smtClean="0"/>
              <a:t>年代后期和</a:t>
            </a:r>
            <a:r>
              <a:rPr lang="en-US" altLang="zh-CN" baseline="0" dirty="0" smtClean="0"/>
              <a:t>80</a:t>
            </a:r>
            <a:r>
              <a:rPr lang="zh-CN" altLang="en-US" baseline="0" dirty="0" smtClean="0"/>
              <a:t>年代早期又开发了很多其他网络，包括</a:t>
            </a:r>
            <a:r>
              <a:rPr lang="en-US" altLang="zh-CN" baseline="0" dirty="0" smtClean="0"/>
              <a:t>BITNET</a:t>
            </a:r>
            <a:r>
              <a:rPr lang="zh-CN" altLang="en-US" baseline="0" dirty="0" smtClean="0"/>
              <a:t>和</a:t>
            </a:r>
            <a:r>
              <a:rPr lang="en-US" altLang="zh-CN" baseline="0" dirty="0" smtClean="0"/>
              <a:t>CSNET</a:t>
            </a:r>
          </a:p>
          <a:p>
            <a:endParaRPr lang="en-US" altLang="zh-CN" baseline="0" dirty="0" smtClean="0"/>
          </a:p>
          <a:p>
            <a:r>
              <a:rPr lang="en-US" altLang="zh-CN" baseline="0" dirty="0" smtClean="0"/>
              <a:t>NSF</a:t>
            </a:r>
            <a:r>
              <a:rPr lang="zh-CN" altLang="en-US" baseline="0" dirty="0" smtClean="0"/>
              <a:t>：美国国家科学基金会 </a:t>
            </a:r>
            <a:r>
              <a:rPr lang="en-US" altLang="zh-CN" baseline="0" dirty="0" smtClean="0"/>
              <a:t>National Science Foundation</a:t>
            </a:r>
          </a:p>
          <a:p>
            <a:endParaRPr lang="en-US" altLang="zh-CN" baseline="0" dirty="0" smtClean="0"/>
          </a:p>
          <a:p>
            <a:r>
              <a:rPr lang="zh-CN" altLang="en-US" baseline="0" dirty="0" smtClean="0"/>
              <a:t>到</a:t>
            </a:r>
            <a:r>
              <a:rPr lang="en-US" altLang="zh-CN" baseline="0" dirty="0" smtClean="0"/>
              <a:t>1992</a:t>
            </a:r>
            <a:r>
              <a:rPr lang="zh-CN" altLang="en-US" baseline="0" dirty="0" smtClean="0"/>
              <a:t>年，</a:t>
            </a:r>
            <a:r>
              <a:rPr lang="en-US" altLang="zh-CN" baseline="0" dirty="0" err="1" smtClean="0"/>
              <a:t>NSFnet</a:t>
            </a:r>
            <a:r>
              <a:rPr lang="zh-CN" altLang="en-US" baseline="0" dirty="0" smtClean="0"/>
              <a:t>已经连接了全球一百万以上的计算机</a:t>
            </a:r>
            <a:endParaRPr lang="en-US" altLang="zh-CN" baseline="0" dirty="0" smtClean="0"/>
          </a:p>
          <a:p>
            <a:endParaRPr lang="en-US" altLang="zh-CN" baseline="0" dirty="0" smtClean="0"/>
          </a:p>
          <a:p>
            <a:r>
              <a:rPr lang="en-US" altLang="zh-CN" baseline="0" dirty="0" smtClean="0"/>
              <a:t>1995</a:t>
            </a:r>
            <a:r>
              <a:rPr lang="zh-CN" altLang="en-US" baseline="0" dirty="0" smtClean="0"/>
              <a:t>年，</a:t>
            </a:r>
            <a:r>
              <a:rPr lang="en-US" altLang="zh-CN" baseline="0" dirty="0" err="1" smtClean="0"/>
              <a:t>NSFnet</a:t>
            </a:r>
            <a:r>
              <a:rPr lang="zh-CN" altLang="en-US" baseline="0" dirty="0" smtClean="0"/>
              <a:t>分拆，一小部分重新成为学术网络，剩余部分就成为了我们所谓的</a:t>
            </a:r>
            <a:r>
              <a:rPr lang="en-US" altLang="zh-CN" baseline="0" dirty="0" smtClean="0"/>
              <a:t>Internet</a:t>
            </a:r>
            <a:r>
              <a:rPr lang="zh-CN" altLang="en-US" baseline="0" dirty="0" smtClean="0"/>
              <a:t>。</a:t>
            </a:r>
            <a:r>
              <a:rPr lang="en-US" altLang="zh-CN" baseline="0" dirty="0" smtClean="0"/>
              <a:t>95</a:t>
            </a:r>
            <a:r>
              <a:rPr lang="zh-CN" altLang="en-US" baseline="0" dirty="0" smtClean="0"/>
              <a:t>年是个很重要的年份，我入大学了，呵呵，不是这个，主要是宣布</a:t>
            </a:r>
            <a:r>
              <a:rPr lang="en-US" altLang="zh-CN" baseline="0" dirty="0" smtClean="0"/>
              <a:t>Internet</a:t>
            </a:r>
            <a:r>
              <a:rPr lang="zh-CN" altLang="en-US" baseline="0" dirty="0" smtClean="0"/>
              <a:t>可以商业化了。哪年比尔</a:t>
            </a:r>
            <a:r>
              <a:rPr lang="en-US" altLang="zh-CN" baseline="0" dirty="0" smtClean="0"/>
              <a:t>·</a:t>
            </a:r>
            <a:r>
              <a:rPr lang="zh-CN" altLang="en-US" baseline="0" dirty="0" smtClean="0"/>
              <a:t>盖茨还出了</a:t>
            </a:r>
            <a:r>
              <a:rPr lang="en-US" altLang="zh-CN" baseline="0" dirty="0" smtClean="0"/>
              <a:t>《</a:t>
            </a:r>
            <a:r>
              <a:rPr lang="zh-CN" altLang="en-US" baseline="0" dirty="0" smtClean="0"/>
              <a:t>未来之路</a:t>
            </a:r>
            <a:r>
              <a:rPr lang="en-US" altLang="zh-CN" baseline="0" dirty="0" smtClean="0"/>
              <a:t>》</a:t>
            </a:r>
          </a:p>
          <a:p>
            <a:endParaRPr lang="en-US" altLang="zh-CN" baseline="0" dirty="0" smtClean="0"/>
          </a:p>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a:t>
            </a:fld>
            <a:endParaRPr lang="en-US" altLang="zh-CN"/>
          </a:p>
        </p:txBody>
      </p:sp>
    </p:spTree>
    <p:extLst>
      <p:ext uri="{BB962C8B-B14F-4D97-AF65-F5344CB8AC3E}">
        <p14:creationId xmlns:p14="http://schemas.microsoft.com/office/powerpoint/2010/main" val="158853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因此这两人也被称为</a:t>
            </a:r>
            <a:r>
              <a:rPr lang="en-US" altLang="zh-CN" dirty="0" smtClean="0"/>
              <a:t>Internet</a:t>
            </a:r>
            <a:r>
              <a:rPr lang="zh-CN" altLang="en-US" dirty="0" smtClean="0"/>
              <a:t>之父，并在</a:t>
            </a:r>
            <a:r>
              <a:rPr lang="en-US" altLang="zh-CN" dirty="0" smtClean="0"/>
              <a:t>2004</a:t>
            </a:r>
            <a:r>
              <a:rPr lang="zh-CN" altLang="en-US" dirty="0" smtClean="0"/>
              <a:t>年获得图灵奖</a:t>
            </a:r>
            <a:endParaRPr lang="en-US" altLang="zh-CN" dirty="0" smtClean="0"/>
          </a:p>
          <a:p>
            <a:endParaRPr lang="en-US" altLang="zh-CN" dirty="0" smtClean="0"/>
          </a:p>
          <a:p>
            <a:r>
              <a:rPr lang="zh-CN" altLang="en-US" dirty="0" smtClean="0"/>
              <a:t>书上还提到了另外一种包交换网络（这个我们后面会细讲），</a:t>
            </a:r>
            <a:r>
              <a:rPr lang="en-US" altLang="zh-CN" dirty="0" smtClean="0"/>
              <a:t>1974</a:t>
            </a:r>
            <a:r>
              <a:rPr lang="zh-CN" altLang="en-US" dirty="0" smtClean="0"/>
              <a:t>年的</a:t>
            </a:r>
            <a:r>
              <a:rPr lang="en-US" altLang="zh-CN" dirty="0" smtClean="0"/>
              <a:t>X.25</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a:t>
            </a:fld>
            <a:endParaRPr lang="en-US" altLang="zh-CN"/>
          </a:p>
        </p:txBody>
      </p:sp>
    </p:spTree>
    <p:extLst>
      <p:ext uri="{BB962C8B-B14F-4D97-AF65-F5344CB8AC3E}">
        <p14:creationId xmlns:p14="http://schemas.microsoft.com/office/powerpoint/2010/main" val="1319537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Tim Berners-Lee</a:t>
            </a:r>
            <a:r>
              <a:rPr lang="zh-CN" altLang="en-US" dirty="0" smtClean="0"/>
              <a:t>发明了</a:t>
            </a:r>
            <a:r>
              <a:rPr lang="en-US" altLang="zh-CN" dirty="0" smtClean="0"/>
              <a:t>HTML</a:t>
            </a:r>
            <a:r>
              <a:rPr lang="zh-CN" altLang="en-US" dirty="0" smtClean="0"/>
              <a:t>、</a:t>
            </a:r>
            <a:r>
              <a:rPr lang="en-US" altLang="zh-CN" dirty="0" smtClean="0"/>
              <a:t>HTTP</a:t>
            </a:r>
            <a:r>
              <a:rPr lang="zh-CN" altLang="en-US" dirty="0" smtClean="0"/>
              <a:t>以及第一个</a:t>
            </a:r>
            <a:r>
              <a:rPr lang="en-US" altLang="zh-CN" dirty="0" smtClean="0"/>
              <a:t>Web</a:t>
            </a:r>
            <a:r>
              <a:rPr lang="zh-CN" altLang="en-US" dirty="0" smtClean="0"/>
              <a:t>浏览器</a:t>
            </a:r>
            <a:r>
              <a:rPr lang="en-US" altLang="zh-CN" dirty="0" err="1" smtClean="0"/>
              <a:t>WorldWideWeb</a:t>
            </a:r>
            <a:r>
              <a:rPr lang="zh-CN" altLang="en-US" dirty="0" smtClean="0"/>
              <a:t>（用在</a:t>
            </a:r>
            <a:r>
              <a:rPr lang="en-US" altLang="zh-CN" dirty="0" smtClean="0"/>
              <a:t>NeXT</a:t>
            </a:r>
            <a:r>
              <a:rPr lang="zh-CN" altLang="en-US" dirty="0" smtClean="0"/>
              <a:t>上）</a:t>
            </a:r>
            <a:endParaRPr lang="en-US" altLang="zh-CN" dirty="0" smtClean="0"/>
          </a:p>
          <a:p>
            <a:r>
              <a:rPr lang="zh-CN" altLang="en-US" dirty="0" smtClean="0"/>
              <a:t>伦敦奥运会嘉宾</a:t>
            </a:r>
            <a:r>
              <a:rPr lang="en-US" altLang="zh-CN" dirty="0" smtClean="0">
                <a:sym typeface="Wingdings" pitchFamily="2" charset="2"/>
              </a:rPr>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a:t>
            </a:fld>
            <a:endParaRPr lang="en-US" altLang="zh-CN"/>
          </a:p>
        </p:txBody>
      </p:sp>
    </p:spTree>
    <p:extLst>
      <p:ext uri="{BB962C8B-B14F-4D97-AF65-F5344CB8AC3E}">
        <p14:creationId xmlns:p14="http://schemas.microsoft.com/office/powerpoint/2010/main" val="985463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First web page created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a:t>
            </a:fld>
            <a:endParaRPr lang="en-US" altLang="zh-CN"/>
          </a:p>
        </p:txBody>
      </p:sp>
    </p:spTree>
    <p:extLst>
      <p:ext uri="{BB962C8B-B14F-4D97-AF65-F5344CB8AC3E}">
        <p14:creationId xmlns:p14="http://schemas.microsoft.com/office/powerpoint/2010/main" val="3078026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UIUC: Champaign-Urbana</a:t>
            </a:r>
            <a:r>
              <a:rPr lang="zh-CN" altLang="en-US" dirty="0" smtClean="0"/>
              <a:t>的</a:t>
            </a:r>
            <a:r>
              <a:rPr lang="en-US" altLang="zh-CN" dirty="0" smtClean="0"/>
              <a:t>Illinois</a:t>
            </a:r>
            <a:r>
              <a:rPr lang="zh-CN" altLang="en-US" dirty="0" smtClean="0"/>
              <a:t>大学</a:t>
            </a:r>
            <a:endParaRPr lang="en-US" altLang="zh-CN" dirty="0" smtClean="0"/>
          </a:p>
          <a:p>
            <a:r>
              <a:rPr lang="en-US" altLang="zh-CN" dirty="0" smtClean="0"/>
              <a:t>NCSA:</a:t>
            </a:r>
            <a:r>
              <a:rPr lang="en-US" altLang="zh-CN" baseline="0" dirty="0" smtClean="0"/>
              <a:t> </a:t>
            </a:r>
            <a:r>
              <a:rPr lang="en-US" altLang="zh-CN" dirty="0" smtClean="0"/>
              <a:t>National center for Supercomputing Application,</a:t>
            </a:r>
            <a:r>
              <a:rPr lang="zh-CN" altLang="en-US" dirty="0" smtClean="0"/>
              <a:t>国家超级计算机应用中心</a:t>
            </a:r>
            <a:endParaRPr lang="en-US" altLang="zh-CN" dirty="0" smtClean="0"/>
          </a:p>
          <a:p>
            <a:r>
              <a:rPr lang="zh-CN" altLang="en-US" dirty="0" smtClean="0"/>
              <a:t>超级投资人，投资了</a:t>
            </a:r>
            <a:r>
              <a:rPr lang="en-US" altLang="zh-CN" dirty="0" smtClean="0"/>
              <a:t>Facebook</a:t>
            </a:r>
            <a:r>
              <a:rPr lang="zh-CN" altLang="en-US" dirty="0" smtClean="0"/>
              <a:t>、</a:t>
            </a:r>
            <a:r>
              <a:rPr lang="en-US" altLang="zh-CN" dirty="0" err="1" smtClean="0"/>
              <a:t>Groupon</a:t>
            </a:r>
            <a:r>
              <a:rPr lang="zh-CN" altLang="en-US" dirty="0" smtClean="0"/>
              <a:t>、</a:t>
            </a:r>
            <a:r>
              <a:rPr lang="en-US" altLang="zh-CN" dirty="0" smtClean="0"/>
              <a:t>Skype</a:t>
            </a:r>
            <a:r>
              <a:rPr lang="zh-CN" altLang="en-US" dirty="0" smtClean="0"/>
              <a:t>、</a:t>
            </a:r>
            <a:r>
              <a:rPr lang="en-US" altLang="zh-CN" dirty="0" smtClean="0"/>
              <a:t>Twitter</a:t>
            </a:r>
            <a:r>
              <a:rPr lang="zh-CN" altLang="en-US" dirty="0" smtClean="0"/>
              <a:t>、</a:t>
            </a:r>
            <a:r>
              <a:rPr lang="en-US" altLang="zh-CN" dirty="0" err="1" smtClean="0"/>
              <a:t>Zynga</a:t>
            </a:r>
            <a:r>
              <a:rPr lang="zh-CN" altLang="en-US" dirty="0" smtClean="0"/>
              <a:t>、</a:t>
            </a:r>
            <a:r>
              <a:rPr lang="en-US" altLang="zh-CN" dirty="0" smtClean="0"/>
              <a:t>Foursquare</a:t>
            </a:r>
            <a:r>
              <a:rPr lang="zh-CN" altLang="en-US" dirty="0" smtClean="0"/>
              <a:t>、</a:t>
            </a:r>
            <a:r>
              <a:rPr lang="en-US" altLang="zh-CN" dirty="0" smtClean="0"/>
              <a:t>LinkedIn</a:t>
            </a:r>
            <a:r>
              <a:rPr lang="zh-CN" altLang="en-US" dirty="0" smtClean="0"/>
              <a:t>等等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a:t>
            </a:fld>
            <a:endParaRPr lang="en-US" altLang="zh-CN"/>
          </a:p>
        </p:txBody>
      </p:sp>
    </p:spTree>
    <p:extLst>
      <p:ext uri="{BB962C8B-B14F-4D97-AF65-F5344CB8AC3E}">
        <p14:creationId xmlns:p14="http://schemas.microsoft.com/office/powerpoint/2010/main" val="3031219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err="1" smtClean="0"/>
              <a:t>Håkon</a:t>
            </a:r>
            <a:r>
              <a:rPr lang="en-US" altLang="zh-CN" dirty="0" smtClean="0"/>
              <a:t> </a:t>
            </a:r>
            <a:r>
              <a:rPr lang="en-US" altLang="zh-CN" dirty="0" err="1" smtClean="0"/>
              <a:t>Wium</a:t>
            </a:r>
            <a:r>
              <a:rPr lang="en-US" altLang="zh-CN" dirty="0" smtClean="0"/>
              <a:t> Lie</a:t>
            </a:r>
            <a:r>
              <a:rPr lang="zh-CN" altLang="en-US" dirty="0" smtClean="0"/>
              <a:t>被成为</a:t>
            </a:r>
            <a:r>
              <a:rPr lang="en-US" altLang="zh-CN" dirty="0" smtClean="0"/>
              <a:t>CSS</a:t>
            </a:r>
            <a:r>
              <a:rPr lang="zh-CN" altLang="en-US" dirty="0" smtClean="0"/>
              <a:t>之父，还提出了</a:t>
            </a:r>
            <a:r>
              <a:rPr lang="en-US" altLang="zh-CN" dirty="0" smtClean="0"/>
              <a:t>Web</a:t>
            </a:r>
            <a:r>
              <a:rPr lang="zh-CN" altLang="en-US" dirty="0" smtClean="0"/>
              <a:t>字体、</a:t>
            </a:r>
            <a:r>
              <a:rPr lang="en-US" altLang="zh-CN" dirty="0" smtClean="0"/>
              <a:t>Web</a:t>
            </a:r>
            <a:r>
              <a:rPr lang="zh-CN" altLang="en-US" dirty="0" smtClean="0"/>
              <a:t>打印以及</a:t>
            </a:r>
            <a:r>
              <a:rPr lang="en-US" altLang="zh-CN" dirty="0" smtClean="0"/>
              <a:t>video</a:t>
            </a:r>
            <a:r>
              <a:rPr lang="zh-CN" altLang="en-US" dirty="0" smtClean="0"/>
              <a:t>标签等概念，现为</a:t>
            </a:r>
            <a:r>
              <a:rPr lang="en-US" altLang="zh-CN" dirty="0" smtClean="0"/>
              <a:t>Opera</a:t>
            </a:r>
            <a:r>
              <a:rPr lang="zh-CN" altLang="en-US" dirty="0" smtClean="0"/>
              <a:t>公司</a:t>
            </a:r>
            <a:r>
              <a:rPr lang="en-US" altLang="zh-CN" dirty="0" smtClean="0"/>
              <a:t>CTO</a:t>
            </a:r>
          </a:p>
          <a:p>
            <a:endParaRPr lang="en-US" altLang="zh-CN" dirty="0" smtClean="0"/>
          </a:p>
          <a:p>
            <a:r>
              <a:rPr lang="en-US" altLang="zh-CN" dirty="0" smtClean="0"/>
              <a:t>Bert </a:t>
            </a:r>
            <a:r>
              <a:rPr lang="en-US" altLang="zh-CN" dirty="0" err="1" smtClean="0"/>
              <a:t>Bos</a:t>
            </a:r>
            <a:r>
              <a:rPr lang="zh-CN" altLang="en-US" dirty="0" smtClean="0"/>
              <a:t>是</a:t>
            </a:r>
            <a:r>
              <a:rPr lang="en-US" altLang="zh-CN" dirty="0" smtClean="0"/>
              <a:t>W3C</a:t>
            </a:r>
            <a:r>
              <a:rPr lang="zh-CN" altLang="en-US" dirty="0" smtClean="0"/>
              <a:t>的前主席，也是</a:t>
            </a:r>
            <a:r>
              <a:rPr lang="en-US" altLang="zh-CN" dirty="0" smtClean="0"/>
              <a:t>CSS</a:t>
            </a:r>
            <a:r>
              <a:rPr lang="zh-CN" altLang="en-US" dirty="0" smtClean="0"/>
              <a:t>组的主席</a:t>
            </a:r>
            <a:endParaRPr lang="en-US" altLang="zh-CN" dirty="0" smtClean="0"/>
          </a:p>
          <a:p>
            <a:endParaRPr lang="en-US" altLang="zh-CN" dirty="0" smtClean="0"/>
          </a:p>
          <a:p>
            <a:r>
              <a:rPr lang="en-US" altLang="zh-CN" dirty="0" smtClean="0"/>
              <a:t>Brendan </a:t>
            </a:r>
            <a:r>
              <a:rPr lang="en-US" altLang="zh-CN" dirty="0" err="1" smtClean="0"/>
              <a:t>Eich</a:t>
            </a:r>
            <a:r>
              <a:rPr lang="zh-CN" altLang="en-US" dirty="0" smtClean="0"/>
              <a:t>在</a:t>
            </a:r>
            <a:r>
              <a:rPr lang="en-US" altLang="zh-CN" dirty="0" err="1" smtClean="0"/>
              <a:t>NetScape</a:t>
            </a:r>
            <a:r>
              <a:rPr lang="zh-CN" altLang="en-US" dirty="0" smtClean="0"/>
              <a:t>公司时创建了</a:t>
            </a:r>
            <a:r>
              <a:rPr lang="en-US" altLang="zh-CN" dirty="0" smtClean="0"/>
              <a:t>JavaScript</a:t>
            </a:r>
            <a:r>
              <a:rPr lang="zh-CN" altLang="en-US" dirty="0" smtClean="0"/>
              <a:t>语言，</a:t>
            </a:r>
            <a:r>
              <a:rPr lang="en-US" altLang="zh-CN" dirty="0" smtClean="0"/>
              <a:t>98</a:t>
            </a:r>
            <a:r>
              <a:rPr lang="zh-CN" altLang="en-US" dirty="0" smtClean="0"/>
              <a:t>年协助成立了</a:t>
            </a:r>
            <a:r>
              <a:rPr lang="en-US" altLang="zh-CN" dirty="0" smtClean="0"/>
              <a:t>Mozilla.org</a:t>
            </a:r>
            <a:r>
              <a:rPr lang="zh-CN" altLang="en-US" dirty="0" smtClean="0"/>
              <a:t>，现为</a:t>
            </a:r>
            <a:r>
              <a:rPr lang="en-US" altLang="zh-CN" dirty="0" smtClean="0"/>
              <a:t>Mozilla</a:t>
            </a:r>
            <a:r>
              <a:rPr lang="zh-CN" altLang="en-US" dirty="0" smtClean="0"/>
              <a:t>公司</a:t>
            </a:r>
            <a:r>
              <a:rPr lang="en-US" altLang="zh-CN" dirty="0" smtClean="0"/>
              <a:t>CTO</a:t>
            </a:r>
            <a:r>
              <a:rPr lang="zh-CN" altLang="en-US" dirty="0" smtClean="0"/>
              <a:t>（即开发</a:t>
            </a:r>
            <a:r>
              <a:rPr lang="en-US" altLang="zh-CN" dirty="0" err="1" smtClean="0"/>
              <a:t>FireFox</a:t>
            </a:r>
            <a:r>
              <a:rPr lang="zh-CN" altLang="en-US" dirty="0" smtClean="0"/>
              <a:t>的公司）</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a:t>
            </a:fld>
            <a:endParaRPr lang="en-US" altLang="zh-CN"/>
          </a:p>
        </p:txBody>
      </p:sp>
    </p:spTree>
    <p:extLst>
      <p:ext uri="{BB962C8B-B14F-4D97-AF65-F5344CB8AC3E}">
        <p14:creationId xmlns:p14="http://schemas.microsoft.com/office/powerpoint/2010/main" val="2792825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Java</a:t>
            </a:r>
            <a:r>
              <a:rPr lang="zh-CN" altLang="en-US" dirty="0" smtClean="0"/>
              <a:t>，首个跨平台技术</a:t>
            </a:r>
            <a:endParaRPr lang="en-US" altLang="zh-CN" dirty="0" smtClean="0"/>
          </a:p>
          <a:p>
            <a:r>
              <a:rPr lang="en-US" altLang="zh-CN" dirty="0" smtClean="0"/>
              <a:t>J2EE</a:t>
            </a:r>
            <a:r>
              <a:rPr lang="zh-CN" altLang="en-US" dirty="0" smtClean="0"/>
              <a:t>，首个有影响的架构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a:t>
            </a:fld>
            <a:endParaRPr lang="en-US" altLang="zh-CN"/>
          </a:p>
        </p:txBody>
      </p:sp>
    </p:spTree>
    <p:extLst>
      <p:ext uri="{BB962C8B-B14F-4D97-AF65-F5344CB8AC3E}">
        <p14:creationId xmlns:p14="http://schemas.microsoft.com/office/powerpoint/2010/main" val="692367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揭开了第一波浏览器大战的序幕</a:t>
            </a:r>
            <a:endParaRPr lang="en-US" altLang="zh-CN" dirty="0" smtClean="0"/>
          </a:p>
          <a:p>
            <a:r>
              <a:rPr lang="en-US" altLang="zh-CN" dirty="0" smtClean="0"/>
              <a:t>3.0</a:t>
            </a:r>
            <a:r>
              <a:rPr lang="zh-CN" altLang="en-US" dirty="0" smtClean="0"/>
              <a:t>后才占据了主要地位，</a:t>
            </a:r>
            <a:r>
              <a:rPr lang="en-US" altLang="zh-CN" dirty="0" smtClean="0"/>
              <a:t>6.0</a:t>
            </a:r>
            <a:r>
              <a:rPr lang="zh-CN" altLang="en-US" dirty="0" smtClean="0"/>
              <a:t>、</a:t>
            </a:r>
            <a:r>
              <a:rPr lang="en-US" altLang="zh-CN" dirty="0" smtClean="0"/>
              <a:t>7.0</a:t>
            </a:r>
            <a:r>
              <a:rPr lang="zh-CN" altLang="en-US" dirty="0" smtClean="0"/>
              <a:t>、</a:t>
            </a:r>
            <a:r>
              <a:rPr lang="en-US" altLang="zh-CN" dirty="0" smtClean="0"/>
              <a:t>8.0</a:t>
            </a:r>
            <a:r>
              <a:rPr lang="zh-CN" altLang="en-US" dirty="0" smtClean="0"/>
              <a:t>是比较稳定和有影响的版本</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a:t>
            </a:fld>
            <a:endParaRPr lang="en-US" altLang="zh-CN"/>
          </a:p>
        </p:txBody>
      </p:sp>
    </p:spTree>
    <p:extLst>
      <p:ext uri="{BB962C8B-B14F-4D97-AF65-F5344CB8AC3E}">
        <p14:creationId xmlns:p14="http://schemas.microsoft.com/office/powerpoint/2010/main" val="662556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a:t>
            </a:r>
            <a:r>
              <a:rPr lang="zh-CN" altLang="en-US" dirty="0" smtClean="0"/>
              <a:t>协议主要撰写者，</a:t>
            </a:r>
            <a:r>
              <a:rPr lang="en-US" altLang="zh-CN" dirty="0" smtClean="0"/>
              <a:t>HTML</a:t>
            </a:r>
            <a:r>
              <a:rPr lang="zh-CN" altLang="en-US" dirty="0" smtClean="0"/>
              <a:t>和</a:t>
            </a:r>
            <a:r>
              <a:rPr lang="en-US" altLang="zh-CN" dirty="0" smtClean="0"/>
              <a:t>URI</a:t>
            </a:r>
            <a:r>
              <a:rPr lang="zh-CN" altLang="en-US" dirty="0" smtClean="0"/>
              <a:t>开发的重要参与者，</a:t>
            </a:r>
            <a:r>
              <a:rPr lang="en-US" altLang="zh-CN" dirty="0" smtClean="0"/>
              <a:t>Apache</a:t>
            </a:r>
            <a:r>
              <a:rPr lang="zh-CN" altLang="en-US" dirty="0" smtClean="0"/>
              <a:t>基金会首任主席</a:t>
            </a:r>
            <a:endParaRPr lang="en-US" altLang="zh-CN" dirty="0" smtClean="0"/>
          </a:p>
          <a:p>
            <a:endParaRPr lang="en-US" altLang="zh-CN" dirty="0" smtClean="0"/>
          </a:p>
          <a:p>
            <a:r>
              <a:rPr lang="zh-CN" altLang="en-US" dirty="0" smtClean="0"/>
              <a:t>免费是</a:t>
            </a:r>
            <a:r>
              <a:rPr lang="en-US" altLang="zh-CN" dirty="0" smtClean="0"/>
              <a:t>Web</a:t>
            </a:r>
            <a:r>
              <a:rPr lang="zh-CN" altLang="en-US" dirty="0" smtClean="0"/>
              <a:t>可以快速发展的重要原因之一，</a:t>
            </a:r>
            <a:r>
              <a:rPr lang="en-US" altLang="zh-CN" dirty="0" smtClean="0"/>
              <a:t>W3C</a:t>
            </a:r>
            <a:r>
              <a:rPr lang="zh-CN" altLang="en-US" dirty="0" smtClean="0"/>
              <a:t>、</a:t>
            </a:r>
            <a:r>
              <a:rPr lang="en-US" altLang="zh-CN" dirty="0" smtClean="0"/>
              <a:t>Apache</a:t>
            </a:r>
            <a:r>
              <a:rPr lang="zh-CN" altLang="en-US" dirty="0" smtClean="0"/>
              <a:t>、</a:t>
            </a:r>
            <a:r>
              <a:rPr lang="en-US" altLang="zh-CN" dirty="0" smtClean="0"/>
              <a:t>Google</a:t>
            </a:r>
            <a:r>
              <a:rPr lang="zh-CN" altLang="en-US" dirty="0" smtClean="0"/>
              <a:t>等提供了大量的免费资源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a:t>
            </a:fld>
            <a:endParaRPr lang="en-US" altLang="zh-CN"/>
          </a:p>
        </p:txBody>
      </p:sp>
    </p:spTree>
    <p:extLst>
      <p:ext uri="{BB962C8B-B14F-4D97-AF65-F5344CB8AC3E}">
        <p14:creationId xmlns:p14="http://schemas.microsoft.com/office/powerpoint/2010/main" val="1206020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从本讲开始，我们正式进入课本的内容。</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本讲主要是介绍</a:t>
            </a:r>
            <a:r>
              <a:rPr lang="en-US" altLang="zh-CN" dirty="0" smtClean="0"/>
              <a:t>Web</a:t>
            </a:r>
            <a:r>
              <a:rPr lang="zh-CN" altLang="en-US" dirty="0" smtClean="0"/>
              <a:t>的一些基本概念和与</a:t>
            </a:r>
            <a:r>
              <a:rPr lang="en-US" altLang="zh-CN" dirty="0" smtClean="0"/>
              <a:t>Web</a:t>
            </a:r>
            <a:r>
              <a:rPr lang="zh-CN" altLang="en-US" dirty="0" smtClean="0"/>
              <a:t>开发相关的一些基本知识，主要涵盖了书上的第</a:t>
            </a:r>
            <a:r>
              <a:rPr lang="en-US" altLang="zh-CN" dirty="0" smtClean="0"/>
              <a:t>1</a:t>
            </a:r>
            <a:r>
              <a:rPr lang="zh-CN" altLang="en-US" dirty="0" smtClean="0"/>
              <a:t>、</a:t>
            </a:r>
            <a:r>
              <a:rPr lang="en-US" altLang="zh-CN" dirty="0" smtClean="0"/>
              <a:t>2</a:t>
            </a:r>
            <a:r>
              <a:rPr lang="zh-CN" altLang="en-US" dirty="0" smtClean="0"/>
              <a:t>章和第</a:t>
            </a:r>
            <a:r>
              <a:rPr lang="en-US" altLang="zh-CN" dirty="0" smtClean="0"/>
              <a:t>22</a:t>
            </a:r>
            <a:r>
              <a:rPr lang="zh-CN" altLang="en-US" dirty="0" smtClean="0"/>
              <a:t>章的个别内容。</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顺便提一句，本讲的内容是将来同学们去找实习和找工作的时候，名字解释和笔试面试题的主要出处</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a:t>
            </a:fld>
            <a:endParaRPr lang="en-US" altLang="zh-CN"/>
          </a:p>
        </p:txBody>
      </p:sp>
    </p:spTree>
    <p:extLst>
      <p:ext uri="{BB962C8B-B14F-4D97-AF65-F5344CB8AC3E}">
        <p14:creationId xmlns:p14="http://schemas.microsoft.com/office/powerpoint/2010/main" val="359265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Jeremy </a:t>
            </a:r>
            <a:r>
              <a:rPr lang="en-US" altLang="zh-CN" dirty="0" err="1" smtClean="0"/>
              <a:t>Allaire</a:t>
            </a:r>
            <a:r>
              <a:rPr lang="zh-CN" altLang="en-US" dirty="0" smtClean="0"/>
              <a:t>，</a:t>
            </a:r>
            <a:r>
              <a:rPr lang="en-US" altLang="zh-CN" dirty="0" smtClean="0"/>
              <a:t>Cold Fusion</a:t>
            </a:r>
            <a:r>
              <a:rPr lang="zh-CN" altLang="en-US" dirty="0" smtClean="0"/>
              <a:t>的创始人</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a:t>
            </a:fld>
            <a:endParaRPr lang="en-US" altLang="zh-CN"/>
          </a:p>
        </p:txBody>
      </p:sp>
    </p:spTree>
    <p:extLst>
      <p:ext uri="{BB962C8B-B14F-4D97-AF65-F5344CB8AC3E}">
        <p14:creationId xmlns:p14="http://schemas.microsoft.com/office/powerpoint/2010/main" val="4109086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JJG</a:t>
            </a:r>
            <a:r>
              <a:rPr lang="zh-CN" altLang="en-US" dirty="0" smtClean="0"/>
              <a:t>还是非常厉害的，他在其著作</a:t>
            </a:r>
            <a:r>
              <a:rPr lang="en-US" altLang="zh-CN" dirty="0" smtClean="0"/>
              <a:t>《</a:t>
            </a:r>
            <a:r>
              <a:rPr lang="zh-CN" altLang="en-US" dirty="0" smtClean="0"/>
              <a:t>用户体验要素</a:t>
            </a:r>
            <a:r>
              <a:rPr lang="en-US" altLang="zh-CN" dirty="0" smtClean="0"/>
              <a:t>》</a:t>
            </a:r>
            <a:r>
              <a:rPr lang="zh-CN" altLang="en-US" dirty="0" smtClean="0"/>
              <a:t>中提出的</a:t>
            </a:r>
            <a:r>
              <a:rPr lang="en-US" altLang="zh-CN" dirty="0" smtClean="0"/>
              <a:t>Web</a:t>
            </a:r>
            <a:r>
              <a:rPr lang="zh-CN" altLang="en-US" dirty="0" smtClean="0"/>
              <a:t>设计框架，已经被广泛接受，经典书籍</a:t>
            </a:r>
            <a:r>
              <a:rPr lang="en-US" altLang="zh-CN" dirty="0" smtClean="0"/>
              <a:t>Web Style</a:t>
            </a:r>
            <a:r>
              <a:rPr lang="zh-CN" altLang="en-US" dirty="0" smtClean="0"/>
              <a:t>最新版中也选择向这个框架靠拢</a:t>
            </a:r>
            <a:endParaRPr lang="en-US" altLang="zh-CN" dirty="0" smtClean="0"/>
          </a:p>
          <a:p>
            <a:endParaRPr lang="en-US" altLang="zh-CN" dirty="0" smtClean="0"/>
          </a:p>
          <a:p>
            <a:r>
              <a:rPr lang="zh-CN" altLang="en-US" dirty="0" smtClean="0"/>
              <a:t>他早年开发的网站蓝图视觉词汇也已成为类似</a:t>
            </a:r>
            <a:r>
              <a:rPr lang="en-US" altLang="zh-CN" dirty="0" smtClean="0"/>
              <a:t>UML</a:t>
            </a:r>
            <a:r>
              <a:rPr lang="zh-CN" altLang="en-US" dirty="0" smtClean="0"/>
              <a:t>标识的业界惯例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28</a:t>
            </a:fld>
            <a:endParaRPr lang="en-US" altLang="zh-CN"/>
          </a:p>
        </p:txBody>
      </p:sp>
    </p:spTree>
    <p:extLst>
      <p:ext uri="{BB962C8B-B14F-4D97-AF65-F5344CB8AC3E}">
        <p14:creationId xmlns:p14="http://schemas.microsoft.com/office/powerpoint/2010/main" val="512673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现在</a:t>
            </a:r>
            <a:r>
              <a:rPr lang="en-US" altLang="zh-CN" dirty="0" smtClean="0"/>
              <a:t>jQuery</a:t>
            </a:r>
            <a:r>
              <a:rPr lang="zh-CN" altLang="en-US" dirty="0" smtClean="0"/>
              <a:t>已经成为</a:t>
            </a:r>
            <a:r>
              <a:rPr lang="en-US" altLang="zh-CN" dirty="0" smtClean="0"/>
              <a:t>JavaScript</a:t>
            </a:r>
            <a:r>
              <a:rPr lang="zh-CN" altLang="en-US" dirty="0" smtClean="0"/>
              <a:t>的标准库，相当于</a:t>
            </a:r>
            <a:r>
              <a:rPr lang="en-US" altLang="zh-CN" dirty="0" smtClean="0"/>
              <a:t>Java</a:t>
            </a:r>
            <a:r>
              <a:rPr lang="zh-CN" altLang="en-US" dirty="0" smtClean="0"/>
              <a:t>的</a:t>
            </a:r>
            <a:r>
              <a:rPr lang="en-US" altLang="zh-CN" dirty="0" smtClean="0"/>
              <a:t>Core</a:t>
            </a:r>
            <a:r>
              <a:rPr lang="zh-CN" altLang="en-US" dirty="0" smtClean="0"/>
              <a:t>部分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29</a:t>
            </a:fld>
            <a:endParaRPr lang="en-US" altLang="zh-CN"/>
          </a:p>
        </p:txBody>
      </p:sp>
    </p:spTree>
    <p:extLst>
      <p:ext uri="{BB962C8B-B14F-4D97-AF65-F5344CB8AC3E}">
        <p14:creationId xmlns:p14="http://schemas.microsoft.com/office/powerpoint/2010/main" val="1813332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标志着移动互联网时代的到来</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30</a:t>
            </a:fld>
            <a:endParaRPr lang="en-US" altLang="zh-CN"/>
          </a:p>
        </p:txBody>
      </p:sp>
    </p:spTree>
    <p:extLst>
      <p:ext uri="{BB962C8B-B14F-4D97-AF65-F5344CB8AC3E}">
        <p14:creationId xmlns:p14="http://schemas.microsoft.com/office/powerpoint/2010/main" val="2349221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标志着</a:t>
            </a:r>
            <a:r>
              <a:rPr lang="en-US" altLang="zh-CN" dirty="0" smtClean="0"/>
              <a:t>JavaScript</a:t>
            </a:r>
            <a:r>
              <a:rPr lang="zh-CN" altLang="en-US" dirty="0" smtClean="0"/>
              <a:t>框架的形成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31</a:t>
            </a:fld>
            <a:endParaRPr lang="en-US" altLang="zh-CN"/>
          </a:p>
        </p:txBody>
      </p:sp>
    </p:spTree>
    <p:extLst>
      <p:ext uri="{BB962C8B-B14F-4D97-AF65-F5344CB8AC3E}">
        <p14:creationId xmlns:p14="http://schemas.microsoft.com/office/powerpoint/2010/main" val="678168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Responsive Web Design</a:t>
            </a:r>
            <a:r>
              <a:rPr lang="zh-CN" altLang="en-US" dirty="0" smtClean="0"/>
              <a:t>，</a:t>
            </a:r>
            <a:r>
              <a:rPr lang="en-US" altLang="zh-CN" dirty="0" smtClean="0"/>
              <a:t>http://www.alistapart.com/articles/responsive-web-design</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32</a:t>
            </a:fld>
            <a:endParaRPr lang="en-US" altLang="zh-CN"/>
          </a:p>
        </p:txBody>
      </p:sp>
    </p:spTree>
    <p:extLst>
      <p:ext uri="{BB962C8B-B14F-4D97-AF65-F5344CB8AC3E}">
        <p14:creationId xmlns:p14="http://schemas.microsoft.com/office/powerpoint/2010/main" val="1205360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这个观点是从流量来看的，然而，又</a:t>
            </a:r>
            <a:r>
              <a:rPr lang="en-US" altLang="zh-CN" dirty="0" smtClean="0"/>
              <a:t>10</a:t>
            </a:r>
            <a:r>
              <a:rPr lang="zh-CN" altLang="en-US" dirty="0" smtClean="0"/>
              <a:t>年过去了，大家发现</a:t>
            </a:r>
            <a:r>
              <a:rPr lang="en-US" altLang="zh-CN" dirty="0" smtClean="0"/>
              <a:t>p2p</a:t>
            </a:r>
            <a:r>
              <a:rPr lang="zh-CN" altLang="en-US" dirty="0" smtClean="0"/>
              <a:t>已经需求不大了，而视频也变成</a:t>
            </a:r>
            <a:r>
              <a:rPr lang="en-US" altLang="zh-CN" dirty="0" smtClean="0"/>
              <a:t>Web</a:t>
            </a:r>
            <a:r>
              <a:rPr lang="zh-CN" altLang="en-US" dirty="0" smtClean="0"/>
              <a:t>在线观看了</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36</a:t>
            </a:fld>
            <a:endParaRPr lang="en-US" altLang="zh-CN"/>
          </a:p>
        </p:txBody>
      </p:sp>
    </p:spTree>
    <p:extLst>
      <p:ext uri="{BB962C8B-B14F-4D97-AF65-F5344CB8AC3E}">
        <p14:creationId xmlns:p14="http://schemas.microsoft.com/office/powerpoint/2010/main" val="46668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此处了解一些作为后继课程基础的基本常识，这些常识给出了</a:t>
            </a:r>
            <a:r>
              <a:rPr lang="en-US" altLang="zh-CN" dirty="0" smtClean="0"/>
              <a:t>Web</a:t>
            </a:r>
            <a:r>
              <a:rPr lang="zh-CN" altLang="en-US" dirty="0" smtClean="0"/>
              <a:t>是如何运作的基础</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37</a:t>
            </a:fld>
            <a:endParaRPr lang="en-US" altLang="zh-CN"/>
          </a:p>
        </p:txBody>
      </p:sp>
    </p:spTree>
    <p:extLst>
      <p:ext uri="{BB962C8B-B14F-4D97-AF65-F5344CB8AC3E}">
        <p14:creationId xmlns:p14="http://schemas.microsoft.com/office/powerpoint/2010/main" val="2717569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整个</a:t>
            </a:r>
            <a:r>
              <a:rPr lang="en-US" altLang="zh-CN" dirty="0" smtClean="0"/>
              <a:t>Web</a:t>
            </a:r>
            <a:r>
              <a:rPr lang="zh-CN" altLang="en-US" dirty="0" smtClean="0"/>
              <a:t>运作过程涉及很多部分和标准，谁控制了这些标准呢？或者说谁能关闭</a:t>
            </a:r>
            <a:r>
              <a:rPr lang="en-US" altLang="zh-CN" dirty="0" smtClean="0"/>
              <a:t>Web</a:t>
            </a:r>
            <a:r>
              <a:rPr lang="zh-CN" altLang="en-US" dirty="0" smtClean="0"/>
              <a:t>呢？</a:t>
            </a:r>
            <a:endParaRPr lang="en-US" altLang="zh-CN" dirty="0" smtClean="0"/>
          </a:p>
          <a:p>
            <a:r>
              <a:rPr lang="zh-CN" altLang="en-US" dirty="0" smtClean="0"/>
              <a:t>更详细的请见附录</a:t>
            </a:r>
            <a:r>
              <a:rPr lang="en-US" altLang="zh-CN" dirty="0" smtClean="0"/>
              <a:t>I</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38</a:t>
            </a:fld>
            <a:endParaRPr lang="en-US" altLang="zh-CN"/>
          </a:p>
        </p:txBody>
      </p:sp>
    </p:spTree>
    <p:extLst>
      <p:ext uri="{BB962C8B-B14F-4D97-AF65-F5344CB8AC3E}">
        <p14:creationId xmlns:p14="http://schemas.microsoft.com/office/powerpoint/2010/main" val="2722950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其最终工作成果被称为“推荐标准”，不具有强制性，在成为推荐标准前，以前主要有以下</a:t>
            </a:r>
            <a:r>
              <a:rPr lang="en-US" altLang="zh-CN" dirty="0" smtClean="0"/>
              <a:t>5</a:t>
            </a:r>
            <a:r>
              <a:rPr lang="zh-CN" altLang="en-US" dirty="0" smtClean="0"/>
              <a:t>个步骤</a:t>
            </a:r>
            <a:endParaRPr lang="en-US" altLang="zh-CN" dirty="0" smtClean="0"/>
          </a:p>
          <a:p>
            <a:pPr lvl="1"/>
            <a:r>
              <a:rPr lang="zh-CN" altLang="en-US" dirty="0" smtClean="0"/>
              <a:t>工作草案</a:t>
            </a:r>
            <a:r>
              <a:rPr lang="en-US" altLang="zh-CN" dirty="0" smtClean="0"/>
              <a:t>(working draft)</a:t>
            </a:r>
          </a:p>
          <a:p>
            <a:pPr lvl="1"/>
            <a:r>
              <a:rPr lang="zh-CN" altLang="en-US" dirty="0" smtClean="0"/>
              <a:t>最终确定工作草案</a:t>
            </a:r>
            <a:r>
              <a:rPr lang="en-US" altLang="zh-CN" dirty="0" smtClean="0"/>
              <a:t>(last call working draft)</a:t>
            </a:r>
          </a:p>
          <a:p>
            <a:pPr lvl="1"/>
            <a:r>
              <a:rPr lang="zh-CN" altLang="en-US" dirty="0" smtClean="0"/>
              <a:t>候选推荐标准</a:t>
            </a:r>
            <a:r>
              <a:rPr lang="en-US" altLang="zh-CN" dirty="0" smtClean="0"/>
              <a:t>(candidate recommendation)</a:t>
            </a:r>
          </a:p>
          <a:p>
            <a:pPr lvl="1"/>
            <a:r>
              <a:rPr lang="zh-CN" altLang="en-US" dirty="0" smtClean="0"/>
              <a:t>提议推荐标准</a:t>
            </a:r>
            <a:r>
              <a:rPr lang="en-US" altLang="zh-CN" dirty="0" smtClean="0"/>
              <a:t>(proposed recommendation)</a:t>
            </a:r>
          </a:p>
          <a:p>
            <a:pPr lvl="1"/>
            <a:r>
              <a:rPr lang="zh-CN" altLang="en-US" dirty="0" smtClean="0"/>
              <a:t>推荐标准</a:t>
            </a:r>
            <a:r>
              <a:rPr lang="en-US" altLang="zh-CN" dirty="0" smtClean="0"/>
              <a:t>(recommendations, REC)</a:t>
            </a:r>
          </a:p>
          <a:p>
            <a:endParaRPr lang="en-US" altLang="zh-CN" dirty="0" smtClean="0"/>
          </a:p>
          <a:p>
            <a:r>
              <a:rPr lang="zh-CN" altLang="en-US" dirty="0" smtClean="0"/>
              <a:t>最近更新了标准的状态，一般来说，当一个标准成为</a:t>
            </a:r>
            <a:r>
              <a:rPr lang="en-US" altLang="zh-CN" dirty="0" smtClean="0"/>
              <a:t>CR</a:t>
            </a:r>
            <a:r>
              <a:rPr lang="zh-CN" altLang="en-US" dirty="0" smtClean="0"/>
              <a:t>的时候，就推荐日常使用了。</a:t>
            </a:r>
            <a:endParaRPr lang="en-US" altLang="zh-CN" dirty="0" smtClean="0"/>
          </a:p>
          <a:p>
            <a:endParaRPr lang="en-US" altLang="zh-CN" dirty="0" smtClean="0"/>
          </a:p>
          <a:p>
            <a:r>
              <a:rPr lang="zh-CN" altLang="en-US" dirty="0" smtClean="0"/>
              <a:t>另外还有</a:t>
            </a:r>
            <a:r>
              <a:rPr lang="en-US" altLang="zh-CN" dirty="0" smtClean="0"/>
              <a:t>NOTE</a:t>
            </a:r>
            <a:r>
              <a:rPr lang="zh-CN" altLang="en-US" dirty="0" smtClean="0"/>
              <a:t>，</a:t>
            </a:r>
            <a:r>
              <a:rPr lang="en-US" altLang="zh-CN" dirty="0" smtClean="0"/>
              <a:t>Working Group Note</a:t>
            </a:r>
            <a:r>
              <a:rPr lang="zh-CN" altLang="en-US" dirty="0" smtClean="0"/>
              <a:t>；这个是暂时不会成为标准的记录，但是修订后可能会进入流程。</a:t>
            </a:r>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39</a:t>
            </a:fld>
            <a:endParaRPr lang="en-US" altLang="zh-CN"/>
          </a:p>
        </p:txBody>
      </p:sp>
    </p:spTree>
    <p:extLst>
      <p:ext uri="{BB962C8B-B14F-4D97-AF65-F5344CB8AC3E}">
        <p14:creationId xmlns:p14="http://schemas.microsoft.com/office/powerpoint/2010/main" val="158864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我们把所有的内容组织成</a:t>
            </a:r>
            <a:r>
              <a:rPr lang="en-US" altLang="zh-CN" dirty="0" smtClean="0"/>
              <a:t>6</a:t>
            </a:r>
            <a:r>
              <a:rPr lang="zh-CN" altLang="en-US" dirty="0" smtClean="0"/>
              <a:t>个大的部分，其知识脉络如上图。</a:t>
            </a:r>
            <a:endParaRPr lang="en-US" altLang="zh-CN" dirty="0" smtClean="0"/>
          </a:p>
          <a:p>
            <a:endParaRPr lang="en-US" altLang="zh-CN" dirty="0" smtClean="0"/>
          </a:p>
          <a:p>
            <a:r>
              <a:rPr lang="zh-CN" altLang="en-US" dirty="0" smtClean="0"/>
              <a:t>我们要学习</a:t>
            </a:r>
            <a:r>
              <a:rPr lang="en-US" altLang="zh-CN" dirty="0" smtClean="0"/>
              <a:t>Web</a:t>
            </a:r>
            <a:r>
              <a:rPr lang="zh-CN" altLang="en-US" dirty="0" smtClean="0"/>
              <a:t>应用开发，首先要知道什么是</a:t>
            </a:r>
            <a:r>
              <a:rPr lang="en-US" altLang="zh-CN" dirty="0" smtClean="0"/>
              <a:t>Web</a:t>
            </a:r>
            <a:r>
              <a:rPr lang="zh-CN" altLang="en-US" dirty="0" smtClean="0"/>
              <a:t>和</a:t>
            </a:r>
            <a:r>
              <a:rPr lang="en-US" altLang="zh-CN" dirty="0" smtClean="0"/>
              <a:t>Web</a:t>
            </a:r>
            <a:r>
              <a:rPr lang="zh-CN" altLang="en-US" dirty="0" smtClean="0"/>
              <a:t>应用；要考察</a:t>
            </a:r>
            <a:r>
              <a:rPr lang="en-US" altLang="zh-CN" dirty="0" smtClean="0"/>
              <a:t>Web</a:t>
            </a:r>
            <a:r>
              <a:rPr lang="zh-CN" altLang="en-US" dirty="0" smtClean="0"/>
              <a:t>趋势，就要看</a:t>
            </a:r>
            <a:r>
              <a:rPr lang="en-US" altLang="zh-CN" dirty="0" smtClean="0"/>
              <a:t>Web</a:t>
            </a:r>
            <a:r>
              <a:rPr lang="zh-CN" altLang="en-US" dirty="0" smtClean="0"/>
              <a:t>历史过往。</a:t>
            </a:r>
            <a:endParaRPr lang="en-US" altLang="zh-CN" dirty="0" smtClean="0"/>
          </a:p>
          <a:p>
            <a:endParaRPr lang="en-US" altLang="zh-CN" dirty="0" smtClean="0"/>
          </a:p>
          <a:p>
            <a:r>
              <a:rPr lang="zh-CN" altLang="en-US" dirty="0" smtClean="0"/>
              <a:t>当中的三个部分，主要是将来跟</a:t>
            </a:r>
            <a:r>
              <a:rPr lang="en-US" altLang="zh-CN" dirty="0" smtClean="0"/>
              <a:t>Web</a:t>
            </a:r>
            <a:r>
              <a:rPr lang="zh-CN" altLang="en-US" dirty="0" smtClean="0"/>
              <a:t>开发相关的一些软硬件基本概念。</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a:t>
            </a:fld>
            <a:endParaRPr lang="en-US" altLang="zh-CN"/>
          </a:p>
        </p:txBody>
      </p:sp>
    </p:spTree>
    <p:extLst>
      <p:ext uri="{BB962C8B-B14F-4D97-AF65-F5344CB8AC3E}">
        <p14:creationId xmlns:p14="http://schemas.microsoft.com/office/powerpoint/2010/main" val="1374354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当然了，我们也不要太迷信标准化组织，这个漫画就说明标准化组织也难以突破历史的局限，最典型的就是</a:t>
            </a:r>
            <a:r>
              <a:rPr lang="en-US" altLang="zh-CN" dirty="0" smtClean="0"/>
              <a:t>W3C</a:t>
            </a:r>
            <a:r>
              <a:rPr lang="zh-CN" altLang="en-US" dirty="0" smtClean="0"/>
              <a:t>在</a:t>
            </a:r>
            <a:r>
              <a:rPr lang="en-US" altLang="zh-CN" dirty="0" smtClean="0"/>
              <a:t>HTML5</a:t>
            </a:r>
            <a:r>
              <a:rPr lang="zh-CN" altLang="en-US" dirty="0" smtClean="0"/>
              <a:t>标准制订过程中走的</a:t>
            </a:r>
            <a:r>
              <a:rPr lang="en-US" altLang="zh-CN" dirty="0" smtClean="0"/>
              <a:t>10</a:t>
            </a:r>
            <a:r>
              <a:rPr lang="zh-CN" altLang="en-US" dirty="0" smtClean="0"/>
              <a:t>年弯路。</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41</a:t>
            </a:fld>
            <a:endParaRPr lang="en-US" altLang="zh-CN"/>
          </a:p>
        </p:txBody>
      </p:sp>
    </p:spTree>
    <p:extLst>
      <p:ext uri="{BB962C8B-B14F-4D97-AF65-F5344CB8AC3E}">
        <p14:creationId xmlns:p14="http://schemas.microsoft.com/office/powerpoint/2010/main" val="1377169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1.3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输入</a:t>
            </a:r>
            <a:r>
              <a:rPr lang="en-US" altLang="zh-CN" dirty="0" smtClean="0"/>
              <a:t>URL</a:t>
            </a:r>
            <a:r>
              <a:rPr lang="zh-CN" altLang="en-US" dirty="0" smtClean="0"/>
              <a:t>到</a:t>
            </a:r>
            <a:r>
              <a:rPr lang="en-US" altLang="zh-CN" dirty="0" smtClean="0"/>
              <a:t>browser</a:t>
            </a:r>
            <a:r>
              <a:rPr lang="zh-CN" altLang="en-US" dirty="0" smtClean="0"/>
              <a:t>，查询</a:t>
            </a:r>
            <a:r>
              <a:rPr lang="en-US" altLang="zh-CN" dirty="0" smtClean="0"/>
              <a:t>DNS</a:t>
            </a:r>
            <a:r>
              <a:rPr lang="zh-CN" altLang="en-US" dirty="0" smtClean="0"/>
              <a:t>，得到</a:t>
            </a:r>
            <a:r>
              <a:rPr lang="en-US" altLang="zh-CN" dirty="0" smtClean="0"/>
              <a:t>IP</a:t>
            </a:r>
            <a:r>
              <a:rPr lang="zh-CN" altLang="en-US" dirty="0" smtClean="0"/>
              <a:t>地址和端口，编码，通过</a:t>
            </a:r>
            <a:r>
              <a:rPr lang="en-US" altLang="zh-CN" dirty="0" smtClean="0"/>
              <a:t>HTTP</a:t>
            </a:r>
            <a:r>
              <a:rPr lang="zh-CN" altLang="en-US" dirty="0" smtClean="0"/>
              <a:t>协议发送到</a:t>
            </a:r>
            <a:r>
              <a:rPr lang="en-US" altLang="zh-CN" dirty="0" smtClean="0"/>
              <a:t>HTTP</a:t>
            </a:r>
            <a:r>
              <a:rPr lang="zh-CN" altLang="en-US" dirty="0" smtClean="0"/>
              <a:t>服务器，解码，通过接口传给本地服务器、文件系统、数据库，再编码，传回，解码，呈现</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图中可以直观看出，是一个客户机，基于</a:t>
            </a:r>
            <a:r>
              <a:rPr lang="en-US" altLang="zh-CN" dirty="0" smtClean="0"/>
              <a:t>Internet</a:t>
            </a:r>
            <a:r>
              <a:rPr lang="zh-CN" altLang="en-US" dirty="0" smtClean="0"/>
              <a:t>通过网络底层协议传输，依赖</a:t>
            </a:r>
            <a:r>
              <a:rPr lang="en-US" altLang="zh-CN" dirty="0" smtClean="0"/>
              <a:t>DNS</a:t>
            </a:r>
            <a:r>
              <a:rPr lang="zh-CN" altLang="en-US" dirty="0" smtClean="0"/>
              <a:t>机制，向服务器请求了资源</a:t>
            </a:r>
          </a:p>
          <a:p>
            <a:endParaRPr lang="en-US" altLang="zh-CN" dirty="0" smtClean="0"/>
          </a:p>
          <a:p>
            <a:r>
              <a:rPr lang="zh-CN" altLang="en-US" dirty="0" smtClean="0"/>
              <a:t>在整个机制中涉及到了很多内容：访问交互模型、客户端（软件</a:t>
            </a:r>
            <a:r>
              <a:rPr lang="en-US" altLang="zh-CN" dirty="0" smtClean="0"/>
              <a:t>/</a:t>
            </a:r>
            <a:r>
              <a:rPr lang="zh-CN" altLang="en-US" dirty="0" smtClean="0"/>
              <a:t>硬件）、网络（协议</a:t>
            </a:r>
            <a:r>
              <a:rPr lang="en-US" altLang="zh-CN" dirty="0" smtClean="0"/>
              <a:t>/</a:t>
            </a:r>
            <a:r>
              <a:rPr lang="zh-CN" altLang="en-US" dirty="0" smtClean="0"/>
              <a:t>硬件）、服务器（软件</a:t>
            </a:r>
            <a:r>
              <a:rPr lang="en-US" altLang="zh-CN" dirty="0" smtClean="0"/>
              <a:t>/</a:t>
            </a:r>
            <a:r>
              <a:rPr lang="zh-CN" altLang="en-US" dirty="0" smtClean="0"/>
              <a:t>硬件）</a:t>
            </a:r>
            <a:endParaRPr lang="en-US" altLang="zh-CN" dirty="0" smtClean="0"/>
          </a:p>
          <a:p>
            <a:endParaRPr lang="en-US" altLang="zh-CN" dirty="0" smtClean="0"/>
          </a:p>
          <a:p>
            <a:r>
              <a:rPr lang="zh-CN" altLang="en-US" dirty="0" smtClean="0"/>
              <a:t>我们将分为三个部分来介绍（部分参考教材逻辑）：本部分将介绍访问交互模型、客户端软硬件（几乎没有）以及服务器软件；下个部分将介绍网络和服务器硬件；再下个部分将重点介绍网络协议的主要内容（主要是与</a:t>
            </a:r>
            <a:r>
              <a:rPr lang="en-US" altLang="zh-CN" dirty="0" smtClean="0"/>
              <a:t>Web</a:t>
            </a:r>
            <a:r>
              <a:rPr lang="zh-CN" altLang="en-US" dirty="0" smtClean="0"/>
              <a:t>课程相关的概述，完整的将需要一门课程，计算机网络，来介绍）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42</a:t>
            </a:fld>
            <a:endParaRPr lang="en-US" altLang="zh-CN"/>
          </a:p>
        </p:txBody>
      </p:sp>
    </p:spTree>
    <p:extLst>
      <p:ext uri="{BB962C8B-B14F-4D97-AF65-F5344CB8AC3E}">
        <p14:creationId xmlns:p14="http://schemas.microsoft.com/office/powerpoint/2010/main" val="3160904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Request-Response Loop</a:t>
            </a:r>
          </a:p>
          <a:p>
            <a:endParaRPr lang="en-US" altLang="zh-CN" dirty="0" smtClean="0"/>
          </a:p>
          <a:p>
            <a:r>
              <a:rPr lang="zh-CN" altLang="en-US" dirty="0" smtClean="0"/>
              <a:t>一种主要的交互模型是带中心的客户机</a:t>
            </a:r>
            <a:r>
              <a:rPr lang="en-US" altLang="zh-CN" dirty="0" smtClean="0"/>
              <a:t>/</a:t>
            </a:r>
            <a:r>
              <a:rPr lang="zh-CN" altLang="en-US" dirty="0" smtClean="0"/>
              <a:t>服务器模式，常见的包括</a:t>
            </a:r>
            <a:r>
              <a:rPr lang="en-US" altLang="zh-CN" dirty="0" smtClean="0"/>
              <a:t>C/S</a:t>
            </a:r>
            <a:r>
              <a:rPr lang="zh-CN" altLang="en-US" dirty="0" smtClean="0"/>
              <a:t>架构（</a:t>
            </a:r>
            <a:r>
              <a:rPr lang="en-US" altLang="zh-CN" dirty="0" smtClean="0"/>
              <a:t>Client/Server</a:t>
            </a:r>
            <a:r>
              <a:rPr lang="zh-CN" altLang="en-US" dirty="0" smtClean="0"/>
              <a:t>）和</a:t>
            </a:r>
            <a:r>
              <a:rPr lang="en-US" altLang="zh-CN" dirty="0" smtClean="0"/>
              <a:t>B/S</a:t>
            </a:r>
            <a:r>
              <a:rPr lang="zh-CN" altLang="en-US" dirty="0" smtClean="0"/>
              <a:t>架构（</a:t>
            </a:r>
            <a:r>
              <a:rPr lang="en-US" altLang="zh-CN" dirty="0" smtClean="0"/>
              <a:t>Browser/Server</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43</a:t>
            </a:fld>
            <a:endParaRPr lang="en-US" altLang="zh-CN"/>
          </a:p>
        </p:txBody>
      </p:sp>
    </p:spTree>
    <p:extLst>
      <p:ext uri="{BB962C8B-B14F-4D97-AF65-F5344CB8AC3E}">
        <p14:creationId xmlns:p14="http://schemas.microsoft.com/office/powerpoint/2010/main" val="918131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Peer-to-Peer Model</a:t>
            </a:r>
          </a:p>
          <a:p>
            <a:endParaRPr lang="en-US" altLang="zh-CN" dirty="0" smtClean="0"/>
          </a:p>
          <a:p>
            <a:r>
              <a:rPr lang="zh-CN" altLang="en-US" dirty="0" smtClean="0"/>
              <a:t>带中心点和去中心点的</a:t>
            </a:r>
            <a:r>
              <a:rPr lang="en-US" altLang="zh-CN" dirty="0" smtClean="0"/>
              <a:t>P2P</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44</a:t>
            </a:fld>
            <a:endParaRPr lang="en-US" altLang="zh-CN"/>
          </a:p>
        </p:txBody>
      </p:sp>
    </p:spTree>
    <p:extLst>
      <p:ext uri="{BB962C8B-B14F-4D97-AF65-F5344CB8AC3E}">
        <p14:creationId xmlns:p14="http://schemas.microsoft.com/office/powerpoint/2010/main" val="3744464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客户机软件不一定是</a:t>
            </a:r>
            <a:r>
              <a:rPr lang="en-US" altLang="zh-CN" dirty="0" smtClean="0"/>
              <a:t>Browser </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45</a:t>
            </a:fld>
            <a:endParaRPr lang="en-US" altLang="zh-CN"/>
          </a:p>
        </p:txBody>
      </p:sp>
    </p:spTree>
    <p:extLst>
      <p:ext uri="{BB962C8B-B14F-4D97-AF65-F5344CB8AC3E}">
        <p14:creationId xmlns:p14="http://schemas.microsoft.com/office/powerpoint/2010/main" val="3226180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右侧是</a:t>
            </a:r>
            <a:r>
              <a:rPr lang="en-US" altLang="zh-CN" dirty="0" smtClean="0"/>
              <a:t>Oracle</a:t>
            </a:r>
            <a:r>
              <a:rPr lang="zh-CN" altLang="en-US" dirty="0" smtClean="0"/>
              <a:t>的一体机，是一体机的倡导者和最成功实践者</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48</a:t>
            </a:fld>
            <a:endParaRPr lang="en-US" altLang="zh-CN"/>
          </a:p>
        </p:txBody>
      </p:sp>
    </p:spTree>
    <p:extLst>
      <p:ext uri="{BB962C8B-B14F-4D97-AF65-F5344CB8AC3E}">
        <p14:creationId xmlns:p14="http://schemas.microsoft.com/office/powerpoint/2010/main" val="952397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在历史长河中，</a:t>
            </a:r>
            <a:r>
              <a:rPr lang="en-US" altLang="zh-CN" dirty="0" smtClean="0"/>
              <a:t>Web</a:t>
            </a:r>
            <a:r>
              <a:rPr lang="zh-CN" altLang="en-US" dirty="0" smtClean="0"/>
              <a:t>的服务器是一个不断拆分细化的过程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49</a:t>
            </a:fld>
            <a:endParaRPr lang="en-US" altLang="zh-CN"/>
          </a:p>
        </p:txBody>
      </p:sp>
    </p:spTree>
    <p:extLst>
      <p:ext uri="{BB962C8B-B14F-4D97-AF65-F5344CB8AC3E}">
        <p14:creationId xmlns:p14="http://schemas.microsoft.com/office/powerpoint/2010/main" val="2908548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Web server</a:t>
            </a:r>
            <a:r>
              <a:rPr lang="zh-CN" altLang="en-US" dirty="0" smtClean="0"/>
              <a:t>：</a:t>
            </a:r>
            <a:r>
              <a:rPr lang="en-US" altLang="zh-CN" dirty="0" smtClean="0"/>
              <a:t>Web</a:t>
            </a:r>
            <a:r>
              <a:rPr lang="zh-CN" altLang="en-US" dirty="0" smtClean="0"/>
              <a:t>服务器，这里是狭义的，本质上是个</a:t>
            </a:r>
            <a:r>
              <a:rPr lang="en-US" altLang="zh-CN" dirty="0" err="1" smtClean="0"/>
              <a:t>httpd</a:t>
            </a:r>
            <a:endParaRPr lang="en-US" altLang="zh-CN" dirty="0" smtClean="0"/>
          </a:p>
          <a:p>
            <a:r>
              <a:rPr lang="en-US" altLang="zh-CN" dirty="0" smtClean="0"/>
              <a:t>Application server</a:t>
            </a:r>
            <a:r>
              <a:rPr lang="zh-CN" altLang="en-US" dirty="0" smtClean="0"/>
              <a:t>：应用服务器，现代应用服务器本质是组件容器</a:t>
            </a:r>
            <a:endParaRPr lang="en-US" altLang="zh-CN" dirty="0" smtClean="0"/>
          </a:p>
          <a:p>
            <a:r>
              <a:rPr lang="en-US" altLang="zh-CN" dirty="0" smtClean="0"/>
              <a:t>Database server</a:t>
            </a:r>
            <a:r>
              <a:rPr lang="zh-CN" altLang="en-US" dirty="0" smtClean="0"/>
              <a:t>：数据库服务器</a:t>
            </a:r>
            <a:endParaRPr lang="en-US" altLang="zh-CN" dirty="0" smtClean="0"/>
          </a:p>
          <a:p>
            <a:r>
              <a:rPr lang="en-US" altLang="zh-CN" dirty="0" smtClean="0"/>
              <a:t>Mail serve</a:t>
            </a:r>
            <a:r>
              <a:rPr lang="zh-CN" altLang="en-US" dirty="0" smtClean="0"/>
              <a:t>：邮件服务器，一般应支持</a:t>
            </a:r>
            <a:r>
              <a:rPr lang="en-US" altLang="zh-CN" dirty="0" smtClean="0"/>
              <a:t>SMTP</a:t>
            </a:r>
            <a:r>
              <a:rPr lang="zh-CN" altLang="en-US" dirty="0" smtClean="0"/>
              <a:t>或</a:t>
            </a:r>
            <a:r>
              <a:rPr lang="en-US" altLang="zh-CN" dirty="0" smtClean="0"/>
              <a:t>POP3</a:t>
            </a:r>
            <a:r>
              <a:rPr lang="zh-CN" altLang="en-US" dirty="0" smtClean="0"/>
              <a:t>服务</a:t>
            </a:r>
            <a:endParaRPr lang="en-US" altLang="zh-CN" dirty="0" smtClean="0"/>
          </a:p>
          <a:p>
            <a:r>
              <a:rPr lang="en-US" altLang="zh-CN" dirty="0" smtClean="0"/>
              <a:t>Media server</a:t>
            </a:r>
            <a:r>
              <a:rPr lang="zh-CN" altLang="en-US" dirty="0" smtClean="0"/>
              <a:t>：媒体服务器，主要指流媒体服务器</a:t>
            </a:r>
            <a:endParaRPr lang="en-US" altLang="zh-CN" dirty="0" smtClean="0"/>
          </a:p>
          <a:p>
            <a:r>
              <a:rPr lang="en-US" altLang="zh-CN" dirty="0" smtClean="0"/>
              <a:t>Authentication server</a:t>
            </a:r>
            <a:r>
              <a:rPr lang="zh-CN" altLang="en-US" dirty="0" smtClean="0"/>
              <a:t>：认证服务器，主要是</a:t>
            </a:r>
            <a:r>
              <a:rPr lang="en-US" altLang="zh-CN" dirty="0" smtClean="0"/>
              <a:t>LDAP</a:t>
            </a:r>
            <a:r>
              <a:rPr lang="zh-CN" altLang="en-US" dirty="0" smtClean="0"/>
              <a:t>或</a:t>
            </a:r>
            <a:r>
              <a:rPr lang="en-US" altLang="zh-CN" dirty="0" smtClean="0"/>
              <a:t>AD</a:t>
            </a:r>
            <a:r>
              <a:rPr lang="zh-CN" altLang="en-US" dirty="0" smtClean="0"/>
              <a:t>服务器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50</a:t>
            </a:fld>
            <a:endParaRPr lang="en-US" altLang="zh-CN"/>
          </a:p>
        </p:txBody>
      </p:sp>
    </p:spTree>
    <p:extLst>
      <p:ext uri="{BB962C8B-B14F-4D97-AF65-F5344CB8AC3E}">
        <p14:creationId xmlns:p14="http://schemas.microsoft.com/office/powerpoint/2010/main" val="724687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Server Farm</a:t>
            </a:r>
            <a:r>
              <a:rPr lang="zh-CN" altLang="en-US" dirty="0" smtClean="0"/>
              <a:t>这个说法不是很对，</a:t>
            </a:r>
            <a:r>
              <a:rPr lang="en-US" altLang="zh-CN" dirty="0" smtClean="0"/>
              <a:t>Server Farm</a:t>
            </a:r>
            <a:r>
              <a:rPr lang="zh-CN" altLang="en-US" dirty="0" smtClean="0"/>
              <a:t>我们一般指的是数据中心（</a:t>
            </a:r>
            <a:r>
              <a:rPr lang="en-US" altLang="zh-CN" dirty="0" smtClean="0"/>
              <a:t>Data</a:t>
            </a:r>
            <a:r>
              <a:rPr lang="en-US" altLang="zh-CN" baseline="0" dirty="0" smtClean="0"/>
              <a:t> Center</a:t>
            </a:r>
            <a:r>
              <a:rPr lang="zh-CN" altLang="en-US" baseline="0" dirty="0" smtClean="0"/>
              <a:t>），书上所指的</a:t>
            </a:r>
            <a:r>
              <a:rPr lang="en-US" altLang="zh-CN" dirty="0" smtClean="0"/>
              <a:t>Server Farm</a:t>
            </a:r>
            <a:r>
              <a:rPr lang="zh-CN" altLang="en-US" dirty="0" smtClean="0"/>
              <a:t>我们一般称之为</a:t>
            </a:r>
            <a:r>
              <a:rPr lang="en-US" altLang="zh-CN" dirty="0" smtClean="0"/>
              <a:t>Server Cluster</a:t>
            </a:r>
          </a:p>
          <a:p>
            <a:endParaRPr lang="en-US" altLang="zh-CN" dirty="0" smtClean="0"/>
          </a:p>
          <a:p>
            <a:r>
              <a:rPr lang="zh-CN" altLang="en-US" dirty="0" smtClean="0"/>
              <a:t>集群一般都支持负载均衡（</a:t>
            </a:r>
            <a:r>
              <a:rPr lang="en-US" altLang="zh-CN" dirty="0" smtClean="0"/>
              <a:t>load balance</a:t>
            </a:r>
            <a:r>
              <a:rPr lang="zh-CN" altLang="en-US" dirty="0" smtClean="0"/>
              <a:t>）和故障冗余（</a:t>
            </a:r>
            <a:r>
              <a:rPr lang="en-US" altLang="zh-CN" dirty="0" smtClean="0"/>
              <a:t>failover redundancy</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51</a:t>
            </a:fld>
            <a:endParaRPr lang="en-US" altLang="zh-CN"/>
          </a:p>
        </p:txBody>
      </p:sp>
    </p:spTree>
    <p:extLst>
      <p:ext uri="{BB962C8B-B14F-4D97-AF65-F5344CB8AC3E}">
        <p14:creationId xmlns:p14="http://schemas.microsoft.com/office/powerpoint/2010/main" val="2044686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现代的服务器不大会长得像同学们的台式机，那个我们称之为塔式服务器；现代服务器往往是机架式，在一个</a:t>
            </a:r>
            <a:r>
              <a:rPr lang="en-US" altLang="zh-CN" dirty="0" smtClean="0"/>
              <a:t>50U</a:t>
            </a:r>
            <a:r>
              <a:rPr lang="zh-CN" altLang="en-US" dirty="0" smtClean="0"/>
              <a:t>的机柜中，像个扁盒子。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52</a:t>
            </a:fld>
            <a:endParaRPr lang="en-US" altLang="zh-CN"/>
          </a:p>
        </p:txBody>
      </p:sp>
    </p:spTree>
    <p:extLst>
      <p:ext uri="{BB962C8B-B14F-4D97-AF65-F5344CB8AC3E}">
        <p14:creationId xmlns:p14="http://schemas.microsoft.com/office/powerpoint/2010/main" val="23265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indent="0">
              <a:buFont typeface="Arial" pitchFamily="34" charset="0"/>
              <a:buNone/>
            </a:pPr>
            <a:r>
              <a:rPr lang="zh-CN" altLang="en-US" dirty="0" smtClean="0"/>
              <a:t>首先什么是</a:t>
            </a:r>
            <a:r>
              <a:rPr lang="en-US" altLang="zh-CN" dirty="0" smtClean="0"/>
              <a:t>Web</a:t>
            </a:r>
            <a:r>
              <a:rPr lang="zh-CN" altLang="en-US" dirty="0" smtClean="0"/>
              <a:t>呢？</a:t>
            </a:r>
            <a:endParaRPr lang="en-US" altLang="zh-CN" dirty="0" smtClean="0"/>
          </a:p>
          <a:p>
            <a:pPr marL="0" indent="0">
              <a:buFont typeface="Arial" pitchFamily="34" charset="0"/>
              <a:buNone/>
            </a:pPr>
            <a:r>
              <a:rPr lang="en-US" altLang="zh-CN" dirty="0" smtClean="0"/>
              <a:t>Web</a:t>
            </a:r>
            <a:r>
              <a:rPr lang="zh-CN" altLang="en-US" dirty="0" smtClean="0"/>
              <a:t>这个词本身是</a:t>
            </a:r>
            <a:r>
              <a:rPr lang="en-US" altLang="zh-CN" dirty="0" smtClean="0"/>
              <a:t>World Wide Web</a:t>
            </a:r>
            <a:r>
              <a:rPr lang="zh-CN" altLang="en-US" dirty="0" smtClean="0"/>
              <a:t>的简称，中文翻译成万维网；它是运行在</a:t>
            </a:r>
            <a:r>
              <a:rPr lang="en-US" altLang="zh-CN" dirty="0" smtClean="0"/>
              <a:t>Internet</a:t>
            </a:r>
            <a:r>
              <a:rPr lang="zh-CN" altLang="en-US" dirty="0" smtClean="0"/>
              <a:t>，就是我们所说因特网上面的一种软件服务。</a:t>
            </a:r>
            <a:endParaRPr lang="en-US" altLang="zh-CN" dirty="0" smtClean="0"/>
          </a:p>
          <a:p>
            <a:pPr marL="0" indent="0">
              <a:buFont typeface="Arial" pitchFamily="34" charset="0"/>
              <a:buNone/>
            </a:pPr>
            <a:endParaRPr lang="en-US" altLang="zh-CN" dirty="0" smtClean="0"/>
          </a:p>
          <a:p>
            <a:pPr marL="0" indent="0">
              <a:buFont typeface="Arial" pitchFamily="34" charset="0"/>
              <a:buNone/>
            </a:pPr>
            <a:r>
              <a:rPr lang="zh-CN" altLang="en-US" dirty="0" smtClean="0"/>
              <a:t>一般我们认为因特网是世界上所有网络硬件的总和，我们日常说上网，严格意义来说应该是上因特网。但是光有硬件是没有用的，我们上网的目的是使用网络上的软件和服务，而</a:t>
            </a:r>
            <a:r>
              <a:rPr lang="en-US" altLang="zh-CN" dirty="0" smtClean="0"/>
              <a:t>Web</a:t>
            </a:r>
            <a:r>
              <a:rPr lang="zh-CN" altLang="en-US" dirty="0" smtClean="0"/>
              <a:t>是目前</a:t>
            </a:r>
            <a:r>
              <a:rPr lang="en-US" altLang="zh-CN" dirty="0" smtClean="0"/>
              <a:t>Internet</a:t>
            </a:r>
            <a:r>
              <a:rPr lang="zh-CN" altLang="en-US" dirty="0" smtClean="0"/>
              <a:t>上最有影响力和使用最广泛的应用。对于绝大多数人来说，上网就是上</a:t>
            </a:r>
            <a:r>
              <a:rPr lang="en-US" altLang="zh-CN" dirty="0" smtClean="0"/>
              <a:t>Web</a:t>
            </a:r>
            <a:r>
              <a:rPr lang="zh-CN" altLang="en-US" dirty="0" smtClean="0"/>
              <a:t>网，所以日常口语中并不会严格区分因特网和万维网。</a:t>
            </a:r>
            <a:endParaRPr lang="en-US" altLang="zh-CN" dirty="0" smtClean="0"/>
          </a:p>
          <a:p>
            <a:pPr marL="0" indent="0">
              <a:buFont typeface="Arial" pitchFamily="34" charset="0"/>
              <a:buNone/>
            </a:pPr>
            <a:endParaRPr lang="en-US" altLang="zh-CN" dirty="0" smtClean="0"/>
          </a:p>
          <a:p>
            <a:pPr marL="0" indent="0">
              <a:buFont typeface="Arial" pitchFamily="34" charset="0"/>
              <a:buNone/>
            </a:pPr>
            <a:r>
              <a:rPr lang="zh-CN" altLang="en-US" dirty="0" smtClean="0"/>
              <a:t>但是对于我们学计算机的同学来说，这个两者间的区别还是要注意的。在因特网上，除了</a:t>
            </a:r>
            <a:r>
              <a:rPr lang="en-US" altLang="zh-CN" dirty="0" smtClean="0"/>
              <a:t>Web</a:t>
            </a:r>
            <a:r>
              <a:rPr lang="zh-CN" altLang="en-US" dirty="0" smtClean="0"/>
              <a:t>外，还有</a:t>
            </a:r>
            <a:r>
              <a:rPr lang="en-US" altLang="zh-CN" dirty="0" smtClean="0"/>
              <a:t>FTP</a:t>
            </a:r>
            <a:r>
              <a:rPr lang="zh-CN" altLang="en-US" dirty="0" smtClean="0"/>
              <a:t>、</a:t>
            </a:r>
            <a:r>
              <a:rPr lang="en-US" altLang="zh-CN" dirty="0" smtClean="0"/>
              <a:t>email</a:t>
            </a:r>
            <a:r>
              <a:rPr lang="zh-CN" altLang="en-US" dirty="0" smtClean="0"/>
              <a:t>等各种服务。这些服务一般通过其特有的网络协议来进行区分。</a:t>
            </a:r>
            <a:endParaRPr lang="en-US" altLang="zh-CN" dirty="0" smtClean="0"/>
          </a:p>
          <a:p>
            <a:pPr marL="0" indent="0">
              <a:buFont typeface="Arial" pitchFamily="34" charset="0"/>
              <a:buNone/>
            </a:pPr>
            <a:endParaRPr lang="en-US" altLang="zh-CN" dirty="0" smtClean="0"/>
          </a:p>
          <a:p>
            <a:pPr marL="171450" indent="-171450">
              <a:buFont typeface="Arial" pitchFamily="34" charset="0"/>
              <a:buChar char="•"/>
            </a:pPr>
            <a:r>
              <a:rPr lang="en-US" altLang="zh-CN" dirty="0" smtClean="0"/>
              <a:t>Internet</a:t>
            </a:r>
            <a:r>
              <a:rPr lang="zh-CN" altLang="en-US" dirty="0" smtClean="0"/>
              <a:t>和</a:t>
            </a:r>
            <a:r>
              <a:rPr lang="en-US" altLang="zh-CN" dirty="0" smtClean="0"/>
              <a:t>Web</a:t>
            </a:r>
            <a:r>
              <a:rPr lang="zh-CN" altLang="en-US" dirty="0" smtClean="0"/>
              <a:t>是两个完全不同的概念。</a:t>
            </a:r>
            <a:r>
              <a:rPr lang="en-US" altLang="zh-CN" dirty="0" smtClean="0"/>
              <a:t>Internet</a:t>
            </a:r>
            <a:r>
              <a:rPr lang="zh-CN" altLang="en-US" dirty="0" smtClean="0"/>
              <a:t>是</a:t>
            </a:r>
            <a:r>
              <a:rPr lang="en-US" altLang="zh-CN" dirty="0" smtClean="0"/>
              <a:t>Web</a:t>
            </a:r>
            <a:r>
              <a:rPr lang="zh-CN" altLang="en-US" dirty="0" smtClean="0"/>
              <a:t>的基础平台，</a:t>
            </a:r>
            <a:r>
              <a:rPr lang="en-US" altLang="zh-CN" dirty="0" smtClean="0"/>
              <a:t>Web</a:t>
            </a:r>
            <a:r>
              <a:rPr lang="zh-CN" altLang="en-US" dirty="0" smtClean="0"/>
              <a:t>是</a:t>
            </a:r>
            <a:r>
              <a:rPr lang="en-US" altLang="zh-CN" dirty="0" smtClean="0"/>
              <a:t>Internet</a:t>
            </a:r>
            <a:r>
              <a:rPr lang="zh-CN" altLang="en-US" dirty="0" smtClean="0"/>
              <a:t>平台上的一种应用层服务</a:t>
            </a:r>
          </a:p>
          <a:p>
            <a:pPr marL="171450" indent="-171450">
              <a:buFont typeface="Arial" pitchFamily="34" charset="0"/>
              <a:buChar char="•"/>
            </a:pPr>
            <a:r>
              <a:rPr lang="en-US" altLang="zh-CN" dirty="0" smtClean="0"/>
              <a:t>Web</a:t>
            </a:r>
            <a:r>
              <a:rPr lang="zh-CN" altLang="en-US" dirty="0" smtClean="0"/>
              <a:t>是</a:t>
            </a:r>
            <a:r>
              <a:rPr lang="en-US" altLang="zh-CN" dirty="0" smtClean="0"/>
              <a:t>Internet</a:t>
            </a:r>
            <a:r>
              <a:rPr lang="zh-CN" altLang="en-US" dirty="0" smtClean="0"/>
              <a:t>上最有影响力的应用，上</a:t>
            </a:r>
            <a:r>
              <a:rPr lang="en-US" altLang="zh-CN" dirty="0" smtClean="0"/>
              <a:t>Internet</a:t>
            </a:r>
            <a:r>
              <a:rPr lang="zh-CN" altLang="en-US" dirty="0" smtClean="0"/>
              <a:t>或者说上网在绝大多数情况下就是指“上</a:t>
            </a:r>
            <a:r>
              <a:rPr lang="en-US" altLang="zh-CN" dirty="0" smtClean="0"/>
              <a:t>Web”</a:t>
            </a:r>
            <a:r>
              <a:rPr lang="zh-CN" altLang="en-US" dirty="0" smtClean="0"/>
              <a:t>，</a:t>
            </a:r>
            <a:r>
              <a:rPr lang="en-US" altLang="zh-CN" dirty="0" smtClean="0"/>
              <a:t>Web</a:t>
            </a:r>
            <a:r>
              <a:rPr lang="zh-CN" altLang="en-US" dirty="0" smtClean="0"/>
              <a:t>已成为我们运用</a:t>
            </a:r>
            <a:r>
              <a:rPr lang="en-US" altLang="zh-CN" dirty="0" smtClean="0"/>
              <a:t>IT</a:t>
            </a:r>
            <a:r>
              <a:rPr lang="zh-CN" altLang="en-US" dirty="0" smtClean="0"/>
              <a:t>设备，尤其是信息系统的首要入口</a:t>
            </a:r>
            <a:endParaRPr lang="en-US" altLang="zh-CN" dirty="0" smtClean="0"/>
          </a:p>
          <a:p>
            <a:pPr marL="171450" indent="-171450">
              <a:buFont typeface="Arial" pitchFamily="34" charset="0"/>
              <a:buChar char="•"/>
            </a:pP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a:t>
            </a:fld>
            <a:endParaRPr lang="en-US" altLang="zh-CN"/>
          </a:p>
        </p:txBody>
      </p:sp>
    </p:spTree>
    <p:extLst>
      <p:ext uri="{BB962C8B-B14F-4D97-AF65-F5344CB8AC3E}">
        <p14:creationId xmlns:p14="http://schemas.microsoft.com/office/powerpoint/2010/main" val="310499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大型数据中心现在甚至已经也不用机柜了，而是改用集装箱式的集群服务器，一个集装箱中有多个机柜。</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53</a:t>
            </a:fld>
            <a:endParaRPr lang="en-US" altLang="zh-CN"/>
          </a:p>
        </p:txBody>
      </p:sp>
    </p:spTree>
    <p:extLst>
      <p:ext uri="{BB962C8B-B14F-4D97-AF65-F5344CB8AC3E}">
        <p14:creationId xmlns:p14="http://schemas.microsoft.com/office/powerpoint/2010/main" val="2943420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负责处理</a:t>
            </a:r>
            <a:r>
              <a:rPr lang="en-US" altLang="zh-CN" dirty="0" smtClean="0"/>
              <a:t>HTTP</a:t>
            </a:r>
            <a:r>
              <a:rPr lang="zh-CN" altLang="en-US" dirty="0" smtClean="0"/>
              <a:t>请求分服务器</a:t>
            </a:r>
          </a:p>
          <a:p>
            <a:endParaRPr lang="en-US" altLang="zh-CN" dirty="0" smtClean="0"/>
          </a:p>
          <a:p>
            <a:r>
              <a:rPr lang="zh-CN" altLang="en-US" dirty="0" smtClean="0"/>
              <a:t>最早的</a:t>
            </a:r>
            <a:r>
              <a:rPr lang="en-US" altLang="zh-CN" dirty="0" smtClean="0"/>
              <a:t>Web</a:t>
            </a:r>
            <a:r>
              <a:rPr lang="zh-CN" altLang="en-US" dirty="0" smtClean="0"/>
              <a:t>服务器包括来自</a:t>
            </a:r>
            <a:r>
              <a:rPr lang="en-US" altLang="zh-CN" dirty="0" smtClean="0"/>
              <a:t>CERN</a:t>
            </a:r>
            <a:r>
              <a:rPr lang="zh-CN" altLang="en-US" dirty="0" smtClean="0"/>
              <a:t>的和美国</a:t>
            </a:r>
            <a:r>
              <a:rPr lang="en-US" altLang="zh-CN" dirty="0" smtClean="0"/>
              <a:t>UIUC</a:t>
            </a:r>
            <a:r>
              <a:rPr lang="zh-CN" altLang="en-US" dirty="0" smtClean="0"/>
              <a:t>的</a:t>
            </a:r>
            <a:r>
              <a:rPr lang="en-US" altLang="zh-CN" dirty="0" smtClean="0"/>
              <a:t>NCSA</a:t>
            </a:r>
            <a:r>
              <a:rPr lang="zh-CN" altLang="en-US" dirty="0" smtClean="0"/>
              <a:t>，</a:t>
            </a:r>
            <a:r>
              <a:rPr lang="en-US" altLang="zh-CN" dirty="0" smtClean="0"/>
              <a:t>Apache</a:t>
            </a:r>
            <a:r>
              <a:rPr lang="zh-CN" altLang="en-US" dirty="0" smtClean="0"/>
              <a:t>就是源自</a:t>
            </a:r>
            <a:r>
              <a:rPr lang="en-US" altLang="zh-CN" dirty="0" smtClean="0"/>
              <a:t>NCSA</a:t>
            </a:r>
            <a:r>
              <a:rPr lang="zh-CN" altLang="en-US" dirty="0" smtClean="0"/>
              <a:t>的</a:t>
            </a:r>
            <a:endParaRPr lang="en-US" altLang="zh-CN" dirty="0" smtClean="0"/>
          </a:p>
          <a:p>
            <a:endParaRPr lang="en-US" altLang="zh-CN" dirty="0" smtClean="0"/>
          </a:p>
          <a:p>
            <a:r>
              <a:rPr lang="zh-CN" altLang="en-US" dirty="0" smtClean="0"/>
              <a:t>最早的服务器只能完成对文件资源请求的响应，后来又扩展了访问应用等功能</a:t>
            </a:r>
            <a:endParaRPr lang="en-US" altLang="zh-CN" dirty="0" smtClean="0"/>
          </a:p>
          <a:p>
            <a:endParaRPr lang="en-US" altLang="zh-CN" dirty="0" smtClean="0"/>
          </a:p>
          <a:p>
            <a:r>
              <a:rPr lang="zh-CN" altLang="en-US" dirty="0" smtClean="0"/>
              <a:t>服务器一般是直接响应，但也可以作为代理或隧道或中介</a:t>
            </a:r>
            <a:endParaRPr lang="en-US" altLang="zh-CN" dirty="0" smtClean="0"/>
          </a:p>
          <a:p>
            <a:endParaRPr lang="en-US" altLang="zh-CN" dirty="0" smtClean="0"/>
          </a:p>
          <a:p>
            <a:r>
              <a:rPr lang="zh-CN" altLang="en-US" dirty="0" smtClean="0"/>
              <a:t>服务器首要支持</a:t>
            </a:r>
            <a:r>
              <a:rPr lang="en-US" altLang="zh-CN" dirty="0" smtClean="0"/>
              <a:t>HTTP</a:t>
            </a:r>
            <a:r>
              <a:rPr lang="zh-CN" altLang="en-US" dirty="0" smtClean="0"/>
              <a:t>协议，但一般都能支持</a:t>
            </a:r>
            <a:r>
              <a:rPr lang="en-US" altLang="zh-CN" dirty="0" smtClean="0"/>
              <a:t>ftp</a:t>
            </a:r>
            <a:r>
              <a:rPr lang="zh-CN" altLang="en-US" dirty="0" smtClean="0"/>
              <a:t>、</a:t>
            </a:r>
            <a:r>
              <a:rPr lang="en-US" altLang="zh-CN" dirty="0" smtClean="0"/>
              <a:t>mailto</a:t>
            </a:r>
            <a:r>
              <a:rPr lang="zh-CN" altLang="en-US" dirty="0" smtClean="0"/>
              <a:t>、</a:t>
            </a:r>
            <a:r>
              <a:rPr lang="en-US" altLang="zh-CN" dirty="0" smtClean="0"/>
              <a:t>https</a:t>
            </a:r>
            <a:r>
              <a:rPr lang="zh-CN" altLang="en-US" dirty="0" smtClean="0"/>
              <a:t>等多种协议</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56</a:t>
            </a:fld>
            <a:endParaRPr lang="en-US" altLang="zh-CN"/>
          </a:p>
        </p:txBody>
      </p:sp>
    </p:spTree>
    <p:extLst>
      <p:ext uri="{BB962C8B-B14F-4D97-AF65-F5344CB8AC3E}">
        <p14:creationId xmlns:p14="http://schemas.microsoft.com/office/powerpoint/2010/main" val="3979017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简单的说能实现动态网页技术的服务器叫做应用服务器，主要提供商业逻辑和作为容器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57</a:t>
            </a:fld>
            <a:endParaRPr lang="en-US" altLang="zh-CN"/>
          </a:p>
        </p:txBody>
      </p:sp>
    </p:spTree>
    <p:extLst>
      <p:ext uri="{BB962C8B-B14F-4D97-AF65-F5344CB8AC3E}">
        <p14:creationId xmlns:p14="http://schemas.microsoft.com/office/powerpoint/2010/main" val="3987939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为商业逻辑和事务提供数据来源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58</a:t>
            </a:fld>
            <a:endParaRPr lang="en-US" altLang="zh-CN"/>
          </a:p>
        </p:txBody>
      </p:sp>
    </p:spTree>
    <p:extLst>
      <p:ext uri="{BB962C8B-B14F-4D97-AF65-F5344CB8AC3E}">
        <p14:creationId xmlns:p14="http://schemas.microsoft.com/office/powerpoint/2010/main" val="592313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smtClean="0"/>
              <a:t>1.8</a:t>
            </a:r>
            <a:endParaRPr lang="zh-CN" altLang="en-US"/>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59</a:t>
            </a:fld>
            <a:endParaRPr lang="en-US" altLang="zh-CN"/>
          </a:p>
        </p:txBody>
      </p:sp>
    </p:spTree>
    <p:extLst>
      <p:ext uri="{BB962C8B-B14F-4D97-AF65-F5344CB8AC3E}">
        <p14:creationId xmlns:p14="http://schemas.microsoft.com/office/powerpoint/2010/main" val="3567227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书上提到：</a:t>
            </a:r>
            <a:r>
              <a:rPr lang="en-US" altLang="zh-CN" dirty="0" smtClean="0"/>
              <a:t>Internet</a:t>
            </a:r>
            <a:r>
              <a:rPr lang="zh-CN" altLang="en-US" dirty="0" smtClean="0"/>
              <a:t>是一个通信网络中连接的计算机的大规模集合</a:t>
            </a:r>
            <a:endParaRPr lang="en-US" altLang="zh-CN" dirty="0" smtClean="0"/>
          </a:p>
          <a:p>
            <a:endParaRPr lang="en-US" altLang="zh-CN" dirty="0" smtClean="0"/>
          </a:p>
          <a:p>
            <a:r>
              <a:rPr lang="en-US" altLang="zh-CN" dirty="0" smtClean="0"/>
              <a:t>Internet</a:t>
            </a:r>
            <a:r>
              <a:rPr lang="zh-CN" altLang="en-US" dirty="0" smtClean="0"/>
              <a:t>和</a:t>
            </a:r>
            <a:r>
              <a:rPr lang="en-US" altLang="zh-CN" dirty="0" smtClean="0"/>
              <a:t>Web</a:t>
            </a:r>
            <a:r>
              <a:rPr lang="zh-CN" altLang="en-US" dirty="0" smtClean="0"/>
              <a:t>的关系：</a:t>
            </a:r>
            <a:r>
              <a:rPr lang="en-US" altLang="zh-CN" dirty="0" smtClean="0"/>
              <a:t>Web</a:t>
            </a:r>
            <a:r>
              <a:rPr lang="zh-CN" altLang="en-US" dirty="0" smtClean="0"/>
              <a:t>只是</a:t>
            </a:r>
            <a:r>
              <a:rPr lang="en-US" altLang="zh-CN" dirty="0" smtClean="0"/>
              <a:t>Internet</a:t>
            </a:r>
            <a:r>
              <a:rPr lang="zh-CN" altLang="en-US" dirty="0" smtClean="0"/>
              <a:t>上的一个服务，而</a:t>
            </a:r>
            <a:r>
              <a:rPr lang="en-US" altLang="zh-CN" dirty="0" smtClean="0"/>
              <a:t>Internet</a:t>
            </a:r>
            <a:r>
              <a:rPr lang="zh-CN" altLang="en-US" dirty="0" smtClean="0"/>
              <a:t>是物理机器的集合</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61</a:t>
            </a:fld>
            <a:endParaRPr lang="en-US" altLang="zh-CN"/>
          </a:p>
        </p:txBody>
      </p:sp>
    </p:spTree>
    <p:extLst>
      <p:ext uri="{BB962C8B-B14F-4D97-AF65-F5344CB8AC3E}">
        <p14:creationId xmlns:p14="http://schemas.microsoft.com/office/powerpoint/2010/main" val="1691462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Intranet</a:t>
            </a:r>
            <a:r>
              <a:rPr lang="zh-CN" altLang="en-US" dirty="0" smtClean="0"/>
              <a:t>具有私有的特点，因此难以估算</a:t>
            </a:r>
            <a:r>
              <a:rPr lang="en-US" altLang="zh-CN" dirty="0" smtClean="0"/>
              <a:t>Internet</a:t>
            </a:r>
            <a:r>
              <a:rPr lang="zh-CN" altLang="en-US" dirty="0" smtClean="0"/>
              <a:t>的规模，据说</a:t>
            </a:r>
            <a:r>
              <a:rPr lang="en-US" altLang="zh-CN" dirty="0" smtClean="0"/>
              <a:t>96%</a:t>
            </a:r>
            <a:r>
              <a:rPr lang="zh-CN" altLang="en-US" dirty="0" smtClean="0"/>
              <a:t>的内容都无法被搜索引擎索引到（含公开的</a:t>
            </a:r>
            <a:r>
              <a:rPr lang="en-US" altLang="zh-CN" dirty="0" smtClean="0"/>
              <a:t>deep net</a:t>
            </a:r>
            <a:r>
              <a:rPr lang="zh-CN" altLang="en-US" dirty="0" smtClean="0"/>
              <a:t>内容）</a:t>
            </a:r>
            <a:endParaRPr lang="en-US" altLang="zh-CN" dirty="0" smtClean="0"/>
          </a:p>
          <a:p>
            <a:endParaRPr lang="en-US" altLang="zh-CN" dirty="0" smtClean="0"/>
          </a:p>
          <a:p>
            <a:r>
              <a:rPr lang="zh-CN" altLang="en-US" dirty="0" smtClean="0"/>
              <a:t>对技术统计（</a:t>
            </a:r>
            <a:r>
              <a:rPr lang="en-US" altLang="zh-CN" dirty="0" smtClean="0"/>
              <a:t>Job Market</a:t>
            </a:r>
            <a:r>
              <a:rPr lang="zh-CN" altLang="en-US" dirty="0" smtClean="0"/>
              <a:t>相关）也有影响，完全公开的</a:t>
            </a:r>
            <a:r>
              <a:rPr lang="en-US" altLang="zh-CN" dirty="0" smtClean="0"/>
              <a:t>Internet</a:t>
            </a:r>
            <a:r>
              <a:rPr lang="zh-CN" altLang="en-US" dirty="0" smtClean="0"/>
              <a:t>中</a:t>
            </a:r>
            <a:r>
              <a:rPr lang="en-US" altLang="zh-CN" dirty="0" smtClean="0"/>
              <a:t>LAMP</a:t>
            </a:r>
            <a:r>
              <a:rPr lang="zh-CN" altLang="en-US" dirty="0" smtClean="0"/>
              <a:t>占比非常大，但是在企业内部（或者说企业级市场上）</a:t>
            </a:r>
            <a:r>
              <a:rPr lang="en-US" altLang="zh-CN" dirty="0" smtClean="0"/>
              <a:t>Java</a:t>
            </a:r>
            <a:r>
              <a:rPr lang="en-US" altLang="zh-CN" baseline="0" dirty="0" smtClean="0"/>
              <a:t> EE</a:t>
            </a:r>
            <a:r>
              <a:rPr lang="zh-CN" altLang="en-US" baseline="0" dirty="0" smtClean="0"/>
              <a:t>和</a:t>
            </a:r>
            <a:r>
              <a:rPr lang="en-US" altLang="zh-CN" baseline="0" dirty="0" smtClean="0"/>
              <a:t>.NET</a:t>
            </a:r>
            <a:r>
              <a:rPr lang="zh-CN" altLang="en-US" baseline="0" dirty="0" smtClean="0"/>
              <a:t>占比也很大（如果不是更大的话）</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62</a:t>
            </a:fld>
            <a:endParaRPr lang="en-US" altLang="zh-CN"/>
          </a:p>
        </p:txBody>
      </p:sp>
    </p:spTree>
    <p:extLst>
      <p:ext uri="{BB962C8B-B14F-4D97-AF65-F5344CB8AC3E}">
        <p14:creationId xmlns:p14="http://schemas.microsoft.com/office/powerpoint/2010/main" val="1163322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电话接入就是</a:t>
            </a:r>
            <a:r>
              <a:rPr lang="en-US" altLang="zh-CN" dirty="0" smtClean="0"/>
              <a:t>ADSL</a:t>
            </a:r>
            <a:r>
              <a:rPr lang="zh-CN" altLang="en-US" dirty="0" smtClean="0"/>
              <a:t>或者</a:t>
            </a:r>
            <a:r>
              <a:rPr lang="en-US" altLang="zh-CN" dirty="0" err="1" smtClean="0"/>
              <a:t>xDSL</a:t>
            </a:r>
            <a:endParaRPr lang="en-US" altLang="zh-CN" dirty="0" smtClean="0"/>
          </a:p>
          <a:p>
            <a:r>
              <a:rPr lang="zh-CN" altLang="en-US" dirty="0" smtClean="0"/>
              <a:t>有线电视就是</a:t>
            </a:r>
            <a:r>
              <a:rPr lang="en-US" altLang="zh-CN" dirty="0" smtClean="0"/>
              <a:t>CATV,HFC</a:t>
            </a:r>
          </a:p>
          <a:p>
            <a:r>
              <a:rPr lang="zh-CN" altLang="en-US" dirty="0" smtClean="0"/>
              <a:t>电力线接入（</a:t>
            </a:r>
            <a:r>
              <a:rPr lang="en-US" altLang="zh-CN" dirty="0" smtClean="0"/>
              <a:t>Power Line Communication</a:t>
            </a:r>
            <a:r>
              <a:rPr lang="zh-CN" altLang="en-US" dirty="0" smtClean="0"/>
              <a:t>，</a:t>
            </a:r>
            <a:r>
              <a:rPr lang="en-US" altLang="zh-CN" dirty="0" smtClean="0"/>
              <a:t>PLC</a:t>
            </a:r>
            <a:r>
              <a:rPr lang="zh-CN" altLang="en-US" dirty="0" smtClean="0"/>
              <a:t>），是智能家电上网的重要方式</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65</a:t>
            </a:fld>
            <a:endParaRPr lang="en-US" altLang="zh-CN"/>
          </a:p>
        </p:txBody>
      </p:sp>
    </p:spTree>
    <p:extLst>
      <p:ext uri="{BB962C8B-B14F-4D97-AF65-F5344CB8AC3E}">
        <p14:creationId xmlns:p14="http://schemas.microsoft.com/office/powerpoint/2010/main" val="753703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体现了互联网和物联网的异同</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66</a:t>
            </a:fld>
            <a:endParaRPr lang="en-US" altLang="zh-CN"/>
          </a:p>
        </p:txBody>
      </p:sp>
    </p:spTree>
    <p:extLst>
      <p:ext uri="{BB962C8B-B14F-4D97-AF65-F5344CB8AC3E}">
        <p14:creationId xmlns:p14="http://schemas.microsoft.com/office/powerpoint/2010/main" val="12389360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Circuit switching </a:t>
            </a:r>
            <a:r>
              <a:rPr lang="zh-CN" altLang="en-US" dirty="0" smtClean="0"/>
              <a:t>属于模拟网络，往往需要固定的物理连接，广泛应用于早起的广播、电报、电话中。其主要缺点包括需要建立和维持物理连接，难以支持多方通话，带宽利用率不高等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67</a:t>
            </a:fld>
            <a:endParaRPr lang="en-US" altLang="zh-CN"/>
          </a:p>
        </p:txBody>
      </p:sp>
    </p:spTree>
    <p:extLst>
      <p:ext uri="{BB962C8B-B14F-4D97-AF65-F5344CB8AC3E}">
        <p14:creationId xmlns:p14="http://schemas.microsoft.com/office/powerpoint/2010/main" val="3197323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怎么样的因特网服务是</a:t>
            </a:r>
            <a:r>
              <a:rPr lang="en-US" altLang="zh-CN" dirty="0" smtClean="0"/>
              <a:t>Web</a:t>
            </a:r>
            <a:r>
              <a:rPr lang="zh-CN" altLang="en-US" dirty="0" smtClean="0"/>
              <a:t>呢？传统上有</a:t>
            </a:r>
            <a:r>
              <a:rPr lang="en-US" altLang="zh-CN" dirty="0" smtClean="0"/>
              <a:t>3H+B/S</a:t>
            </a:r>
            <a:r>
              <a:rPr lang="zh-CN" altLang="en-US" dirty="0" smtClean="0"/>
              <a:t>的观点</a:t>
            </a:r>
            <a:endParaRPr lang="en-US" altLang="zh-CN" dirty="0" smtClean="0"/>
          </a:p>
          <a:p>
            <a:endParaRPr lang="en-US" altLang="zh-CN" dirty="0" smtClean="0"/>
          </a:p>
          <a:p>
            <a:r>
              <a:rPr lang="zh-CN" altLang="en-US" dirty="0" smtClean="0"/>
              <a:t>在这种观点中，我们把</a:t>
            </a:r>
            <a:r>
              <a:rPr lang="en-US" altLang="zh-CN" dirty="0" smtClean="0"/>
              <a:t>Web</a:t>
            </a:r>
            <a:r>
              <a:rPr lang="zh-CN" altLang="en-US" dirty="0" smtClean="0"/>
              <a:t>看成因特网上一种资源组织方式。从资源交互角度来看：</a:t>
            </a:r>
            <a:endParaRPr lang="en-US" altLang="zh-CN" dirty="0" smtClean="0"/>
          </a:p>
          <a:p>
            <a:pPr marL="171450" marR="0" indent="-171450" algn="l" defTabSz="914400" rtl="0" eaLnBrk="0" fontAlgn="base" latinLnBrk="0" hangingPunct="0">
              <a:lnSpc>
                <a:spcPct val="100000"/>
              </a:lnSpc>
              <a:spcBef>
                <a:spcPct val="30000"/>
              </a:spcBef>
              <a:spcAft>
                <a:spcPct val="0"/>
              </a:spcAft>
              <a:buClrTx/>
              <a:buSzTx/>
              <a:buFont typeface="Arial" pitchFamily="34" charset="0"/>
              <a:buChar char="•"/>
              <a:tabLst/>
              <a:defRPr/>
            </a:pPr>
            <a:r>
              <a:rPr lang="zh-CN" altLang="en-US" dirty="0" smtClean="0"/>
              <a:t>一般通过浏览器来访问资源</a:t>
            </a:r>
          </a:p>
          <a:p>
            <a:pPr marL="171450" marR="0" indent="-171450" algn="l" defTabSz="914400" rtl="0" eaLnBrk="0" fontAlgn="base" latinLnBrk="0" hangingPunct="0">
              <a:lnSpc>
                <a:spcPct val="100000"/>
              </a:lnSpc>
              <a:spcBef>
                <a:spcPct val="30000"/>
              </a:spcBef>
              <a:spcAft>
                <a:spcPct val="0"/>
              </a:spcAft>
              <a:buClrTx/>
              <a:buSzTx/>
              <a:buFont typeface="Arial" pitchFamily="34" charset="0"/>
              <a:buChar char="•"/>
              <a:tabLst/>
              <a:defRPr/>
            </a:pPr>
            <a:r>
              <a:rPr lang="zh-CN" altLang="en-US" dirty="0" smtClean="0"/>
              <a:t>每个资源用一个</a:t>
            </a:r>
            <a:r>
              <a:rPr lang="en-US" altLang="zh-CN" dirty="0" smtClean="0"/>
              <a:t>URI/URL</a:t>
            </a:r>
            <a:r>
              <a:rPr lang="zh-CN" altLang="en-US" dirty="0" smtClean="0"/>
              <a:t>来标识</a:t>
            </a:r>
          </a:p>
          <a:p>
            <a:pPr marL="171450" indent="-171450">
              <a:buFont typeface="Arial" pitchFamily="34" charset="0"/>
              <a:buChar char="•"/>
            </a:pPr>
            <a:r>
              <a:rPr lang="zh-CN" altLang="en-US" dirty="0" smtClean="0"/>
              <a:t>通过超文本（</a:t>
            </a:r>
            <a:r>
              <a:rPr lang="en-US" altLang="zh-CN" dirty="0" smtClean="0"/>
              <a:t>Hypertext</a:t>
            </a:r>
            <a:r>
              <a:rPr lang="zh-CN" altLang="en-US" dirty="0" smtClean="0"/>
              <a:t>）或超媒体（</a:t>
            </a:r>
            <a:r>
              <a:rPr lang="en-US" altLang="zh-CN" dirty="0" smtClean="0"/>
              <a:t>Hypermedia</a:t>
            </a:r>
            <a:r>
              <a:rPr lang="zh-CN" altLang="en-US" dirty="0" smtClean="0"/>
              <a:t>）方式来组织资源</a:t>
            </a:r>
          </a:p>
          <a:p>
            <a:pPr marL="171450" indent="-171450">
              <a:buFont typeface="Arial" pitchFamily="34" charset="0"/>
              <a:buChar char="•"/>
            </a:pPr>
            <a:r>
              <a:rPr lang="zh-CN" altLang="en-US" dirty="0" smtClean="0"/>
              <a:t>通过超文本标记语言（</a:t>
            </a:r>
            <a:r>
              <a:rPr lang="en-US" altLang="zh-CN" dirty="0" err="1" smtClean="0"/>
              <a:t>HyperText</a:t>
            </a:r>
            <a:r>
              <a:rPr lang="en-US" altLang="zh-CN" dirty="0" smtClean="0"/>
              <a:t> Markup Language</a:t>
            </a:r>
            <a:r>
              <a:rPr lang="zh-CN" altLang="en-US" dirty="0" smtClean="0"/>
              <a:t>，</a:t>
            </a:r>
            <a:r>
              <a:rPr lang="en-US" altLang="zh-CN" dirty="0" smtClean="0"/>
              <a:t>HTML</a:t>
            </a:r>
            <a:r>
              <a:rPr lang="zh-CN" altLang="en-US" dirty="0" smtClean="0"/>
              <a:t>）来展现资源</a:t>
            </a:r>
          </a:p>
          <a:p>
            <a:pPr marL="171450" indent="-171450">
              <a:buFont typeface="Arial" pitchFamily="34" charset="0"/>
              <a:buChar char="•"/>
            </a:pPr>
            <a:r>
              <a:rPr lang="zh-CN" altLang="en-US" dirty="0" smtClean="0"/>
              <a:t>通过超文本传输协议（</a:t>
            </a:r>
            <a:r>
              <a:rPr lang="en-US" altLang="zh-CN" dirty="0" err="1" smtClean="0"/>
              <a:t>HyperText</a:t>
            </a:r>
            <a:r>
              <a:rPr lang="en-US" altLang="zh-CN" dirty="0" smtClean="0"/>
              <a:t> Transfer Protocol</a:t>
            </a:r>
            <a:r>
              <a:rPr lang="zh-CN" altLang="en-US" dirty="0" smtClean="0"/>
              <a:t>，</a:t>
            </a:r>
            <a:r>
              <a:rPr lang="en-US" altLang="zh-CN" dirty="0" smtClean="0"/>
              <a:t>HTTP</a:t>
            </a:r>
            <a:r>
              <a:rPr lang="zh-CN" altLang="en-US" dirty="0" smtClean="0"/>
              <a:t>）来传输资源</a:t>
            </a:r>
            <a:endParaRPr lang="en-US" altLang="zh-CN" dirty="0" smtClean="0"/>
          </a:p>
          <a:p>
            <a:pPr marL="171450" indent="-171450">
              <a:buFont typeface="Arial" pitchFamily="34" charset="0"/>
              <a:buChar char="•"/>
            </a:pP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dirty="0" smtClean="0"/>
              <a:t>但是随着技术的发展，尤其是移动</a:t>
            </a:r>
            <a:r>
              <a:rPr lang="en-US" altLang="zh-CN" dirty="0" smtClean="0"/>
              <a:t>Web</a:t>
            </a:r>
            <a:r>
              <a:rPr lang="zh-CN" altLang="en-US" dirty="0" smtClean="0"/>
              <a:t>的出现，</a:t>
            </a:r>
            <a:r>
              <a:rPr lang="en-US" altLang="zh-CN" dirty="0" smtClean="0"/>
              <a:t>3H+B/S</a:t>
            </a:r>
            <a:r>
              <a:rPr lang="zh-CN" altLang="en-US" dirty="0" smtClean="0"/>
              <a:t>的观点已经有点过时了。</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dirty="0" smtClean="0"/>
              <a:t>比如</a:t>
            </a:r>
            <a:r>
              <a:rPr lang="en-US" altLang="zh-CN" dirty="0" smtClean="0"/>
              <a:t>Web</a:t>
            </a:r>
            <a:r>
              <a:rPr lang="en-US" altLang="zh-CN" baseline="0" dirty="0" smtClean="0"/>
              <a:t> App</a:t>
            </a:r>
            <a:r>
              <a:rPr lang="zh-CN" altLang="en-US" baseline="0" dirty="0" smtClean="0"/>
              <a:t>，可能完全没有浏览器的介入，是原生应用；</a:t>
            </a:r>
            <a:endParaRPr lang="en-US" altLang="zh-CN" baseline="0" dirty="0" smtClean="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baseline="0" dirty="0" smtClean="0"/>
              <a:t>资源是通过交互方式来动态生成和组织的；</a:t>
            </a:r>
            <a:endParaRPr lang="en-US" altLang="zh-CN" baseline="0" dirty="0" smtClean="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baseline="0" dirty="0" smtClean="0"/>
              <a:t>只使用了</a:t>
            </a:r>
            <a:r>
              <a:rPr lang="en-US" altLang="zh-CN" baseline="0" dirty="0" smtClean="0"/>
              <a:t>XML</a:t>
            </a:r>
            <a:r>
              <a:rPr lang="zh-CN" altLang="en-US" baseline="0" dirty="0" smtClean="0"/>
              <a:t>等非</a:t>
            </a:r>
            <a:r>
              <a:rPr lang="en-US" altLang="zh-CN" baseline="0" dirty="0" smtClean="0"/>
              <a:t>HTML</a:t>
            </a:r>
            <a:r>
              <a:rPr lang="zh-CN" altLang="en-US" baseline="0" dirty="0" smtClean="0"/>
              <a:t>语言来展现资源</a:t>
            </a:r>
            <a:endParaRPr lang="en-US" altLang="zh-CN" baseline="0" dirty="0" smtClean="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CN" altLang="en-US" baseline="0" dirty="0" smtClean="0"/>
              <a:t>传输时用了</a:t>
            </a:r>
            <a:r>
              <a:rPr lang="en-US" altLang="zh-CN" baseline="0" dirty="0" err="1" smtClean="0"/>
              <a:t>WebSocket</a:t>
            </a:r>
            <a:r>
              <a:rPr lang="zh-CN" altLang="en-US" baseline="0" dirty="0" smtClean="0"/>
              <a:t>等新型传输协议等</a:t>
            </a:r>
            <a:endParaRPr lang="en-US" altLang="zh-CN" baseline="0" dirty="0" smtClean="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altLang="zh-CN" baseline="0" dirty="0" smtClean="0"/>
          </a:p>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altLang="zh-CN" dirty="0" smtClean="0"/>
          </a:p>
          <a:p>
            <a:pPr marL="0" indent="0">
              <a:buFont typeface="Arial" pitchFamily="34" charset="0"/>
              <a:buNone/>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a:t>
            </a:fld>
            <a:endParaRPr lang="en-US" altLang="zh-CN"/>
          </a:p>
        </p:txBody>
      </p:sp>
    </p:spTree>
    <p:extLst>
      <p:ext uri="{BB962C8B-B14F-4D97-AF65-F5344CB8AC3E}">
        <p14:creationId xmlns:p14="http://schemas.microsoft.com/office/powerpoint/2010/main" val="2802838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Packet Switching</a:t>
            </a:r>
            <a:r>
              <a:rPr lang="zh-CN" altLang="en-US" dirty="0" smtClean="0"/>
              <a:t>，信息被分为多个包报文，通过动态路径进行传输</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68</a:t>
            </a:fld>
            <a:endParaRPr lang="en-US" altLang="zh-CN"/>
          </a:p>
        </p:txBody>
      </p:sp>
    </p:spTree>
    <p:extLst>
      <p:ext uri="{BB962C8B-B14F-4D97-AF65-F5344CB8AC3E}">
        <p14:creationId xmlns:p14="http://schemas.microsoft.com/office/powerpoint/2010/main" val="38636814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1.4</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69</a:t>
            </a:fld>
            <a:endParaRPr lang="en-US" altLang="zh-CN"/>
          </a:p>
        </p:txBody>
      </p:sp>
    </p:spTree>
    <p:extLst>
      <p:ext uri="{BB962C8B-B14F-4D97-AF65-F5344CB8AC3E}">
        <p14:creationId xmlns:p14="http://schemas.microsoft.com/office/powerpoint/2010/main" val="350967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Broadband modem</a:t>
            </a:r>
            <a:r>
              <a:rPr lang="en-US" altLang="zh-CN" baseline="0" dirty="0" smtClean="0"/>
              <a:t> </a:t>
            </a:r>
            <a:r>
              <a:rPr lang="zh-CN" altLang="en-US" baseline="0" dirty="0" smtClean="0"/>
              <a:t>宽带调制解调器</a:t>
            </a:r>
            <a:endParaRPr lang="en-US" altLang="zh-CN" baseline="0" dirty="0" smtClean="0"/>
          </a:p>
          <a:p>
            <a:r>
              <a:rPr lang="en-US" altLang="zh-CN" baseline="0" dirty="0" smtClean="0"/>
              <a:t>Ethernet </a:t>
            </a:r>
            <a:r>
              <a:rPr lang="zh-CN" altLang="en-US" baseline="0" dirty="0" smtClean="0"/>
              <a:t>以太网</a:t>
            </a:r>
            <a:endParaRPr lang="en-US" altLang="zh-CN" baseline="0" dirty="0" smtClean="0"/>
          </a:p>
          <a:p>
            <a:r>
              <a:rPr lang="en-US" altLang="zh-CN" baseline="0" dirty="0" smtClean="0"/>
              <a:t>Wireless router </a:t>
            </a:r>
            <a:r>
              <a:rPr lang="zh-CN" altLang="en-US" baseline="0" dirty="0" smtClean="0"/>
              <a:t>无线路由器</a:t>
            </a:r>
            <a:endParaRPr lang="en-US" altLang="zh-CN" baseline="0" dirty="0" smtClean="0"/>
          </a:p>
          <a:p>
            <a:r>
              <a:rPr lang="en-US" altLang="zh-CN" baseline="0" dirty="0" smtClean="0"/>
              <a:t>ISP</a:t>
            </a:r>
            <a:r>
              <a:rPr lang="zh-CN" altLang="en-US" baseline="0" dirty="0" smtClean="0"/>
              <a:t>：</a:t>
            </a:r>
            <a:r>
              <a:rPr lang="en-US" altLang="zh-CN" baseline="0" dirty="0" smtClean="0"/>
              <a:t>Internet Service Provider</a:t>
            </a:r>
            <a:r>
              <a:rPr lang="zh-CN" altLang="en-US" baseline="0" dirty="0" smtClean="0"/>
              <a:t>，互联网服务提供商，比如电信或移动</a:t>
            </a:r>
            <a:endParaRPr lang="en-US" altLang="zh-CN" baseline="0" dirty="0" smtClean="0"/>
          </a:p>
          <a:p>
            <a:r>
              <a:rPr lang="en-US" altLang="zh-CN" dirty="0" smtClean="0"/>
              <a:t>fiber optic cable </a:t>
            </a:r>
            <a:r>
              <a:rPr lang="zh-CN" altLang="en-US" dirty="0" smtClean="0"/>
              <a:t>光缆</a:t>
            </a:r>
            <a:endParaRPr lang="en-US" altLang="zh-CN" dirty="0" smtClean="0"/>
          </a:p>
          <a:p>
            <a:endParaRPr lang="en-US" altLang="zh-CN" dirty="0" smtClean="0"/>
          </a:p>
          <a:p>
            <a:r>
              <a:rPr lang="en-US" altLang="zh-CN" dirty="0" smtClean="0"/>
              <a:t>Head-end </a:t>
            </a:r>
            <a:r>
              <a:rPr lang="zh-CN" altLang="en-US" dirty="0" smtClean="0"/>
              <a:t>头端</a:t>
            </a:r>
            <a:r>
              <a:rPr lang="en-US" altLang="zh-CN" dirty="0" smtClean="0"/>
              <a:t>/</a:t>
            </a:r>
            <a:r>
              <a:rPr lang="zh-CN" altLang="en-US" dirty="0" smtClean="0"/>
              <a:t>局端</a:t>
            </a:r>
            <a:endParaRPr lang="en-US" altLang="zh-CN" dirty="0" smtClean="0"/>
          </a:p>
          <a:p>
            <a:endParaRPr lang="en-US" altLang="zh-CN" dirty="0" smtClean="0"/>
          </a:p>
          <a:p>
            <a:r>
              <a:rPr lang="en-US" altLang="zh-CN" dirty="0" smtClean="0"/>
              <a:t>cable modem termination system </a:t>
            </a:r>
            <a:r>
              <a:rPr lang="zh-CN" altLang="en-US" dirty="0" smtClean="0"/>
              <a:t>线缆调制解调器终端系统</a:t>
            </a:r>
            <a:endParaRPr lang="en-US" altLang="zh-CN" dirty="0" smtClean="0"/>
          </a:p>
          <a:p>
            <a:r>
              <a:rPr lang="en-US" altLang="zh-CN" dirty="0" smtClean="0"/>
              <a:t>Digital Subscriber Line Access Multiplexer </a:t>
            </a:r>
            <a:r>
              <a:rPr lang="zh-CN" altLang="en-US" dirty="0" smtClean="0"/>
              <a:t>数字用户线路接入复用器</a:t>
            </a:r>
            <a:endParaRPr lang="en-US" altLang="zh-CN" dirty="0" smtClean="0"/>
          </a:p>
          <a:p>
            <a:r>
              <a:rPr lang="zh-CN" altLang="en-US" dirty="0" smtClean="0"/>
              <a:t>以上两个有时被称为企业级汇聚器</a:t>
            </a:r>
            <a:r>
              <a:rPr lang="en-US" altLang="zh-CN" dirty="0" smtClean="0"/>
              <a:t>/</a:t>
            </a:r>
            <a:r>
              <a:rPr lang="zh-CN" altLang="en-US" dirty="0" smtClean="0"/>
              <a:t>二层路由器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70</a:t>
            </a:fld>
            <a:endParaRPr lang="en-US" altLang="zh-CN"/>
          </a:p>
        </p:txBody>
      </p:sp>
    </p:spTree>
    <p:extLst>
      <p:ext uri="{BB962C8B-B14F-4D97-AF65-F5344CB8AC3E}">
        <p14:creationId xmlns:p14="http://schemas.microsoft.com/office/powerpoint/2010/main" val="28160833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routing table </a:t>
            </a:r>
            <a:r>
              <a:rPr lang="zh-CN" altLang="en-US" dirty="0" smtClean="0"/>
              <a:t>路由器上记录上下游</a:t>
            </a:r>
            <a:r>
              <a:rPr lang="en-US" altLang="zh-CN" dirty="0" smtClean="0"/>
              <a:t>IP</a:t>
            </a:r>
            <a:r>
              <a:rPr lang="zh-CN" altLang="en-US" dirty="0" smtClean="0"/>
              <a:t>地址的表格</a:t>
            </a:r>
            <a:endParaRPr lang="en-US" altLang="zh-CN" dirty="0" smtClean="0"/>
          </a:p>
          <a:p>
            <a:r>
              <a:rPr lang="en-US" altLang="zh-CN" dirty="0" smtClean="0"/>
              <a:t>next-hop </a:t>
            </a:r>
            <a:r>
              <a:rPr lang="zh-CN" altLang="en-US" dirty="0" smtClean="0"/>
              <a:t>下一跳，路由器到下一个路由器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71</a:t>
            </a:fld>
            <a:endParaRPr lang="en-US" altLang="zh-CN"/>
          </a:p>
        </p:txBody>
      </p:sp>
    </p:spTree>
    <p:extLst>
      <p:ext uri="{BB962C8B-B14F-4D97-AF65-F5344CB8AC3E}">
        <p14:creationId xmlns:p14="http://schemas.microsoft.com/office/powerpoint/2010/main" val="4197537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1990</a:t>
            </a:r>
            <a:r>
              <a:rPr lang="zh-CN" altLang="en-US" dirty="0" smtClean="0"/>
              <a:t>‘</a:t>
            </a:r>
            <a:r>
              <a:rPr lang="en-US" altLang="zh-CN" dirty="0" smtClean="0"/>
              <a:t>s Network Access Points (NAP) </a:t>
            </a:r>
            <a:r>
              <a:rPr lang="zh-CN" altLang="en-US" dirty="0" smtClean="0"/>
              <a:t>网络接入点</a:t>
            </a:r>
            <a:endParaRPr lang="en-US" altLang="zh-CN" dirty="0" smtClean="0"/>
          </a:p>
          <a:p>
            <a:r>
              <a:rPr lang="en-US" altLang="zh-CN" dirty="0" smtClean="0"/>
              <a:t>2000’s Internet exchange point (IX or IXP) </a:t>
            </a:r>
            <a:r>
              <a:rPr lang="zh-CN" altLang="en-US" dirty="0" smtClean="0"/>
              <a:t>因特网交换点</a:t>
            </a:r>
            <a:endParaRPr lang="en-US" altLang="zh-CN" dirty="0" smtClean="0"/>
          </a:p>
          <a:p>
            <a:endParaRPr lang="en-US" altLang="zh-CN" dirty="0" smtClean="0"/>
          </a:p>
          <a:p>
            <a:r>
              <a:rPr lang="zh-CN" altLang="en-US" dirty="0" smtClean="0"/>
              <a:t>通过</a:t>
            </a:r>
            <a:r>
              <a:rPr lang="en-US" altLang="zh-CN" dirty="0" smtClean="0"/>
              <a:t>IXP</a:t>
            </a:r>
            <a:r>
              <a:rPr lang="zh-CN" altLang="en-US" dirty="0" smtClean="0"/>
              <a:t>的引入，减少了网络的跳数（</a:t>
            </a:r>
            <a:r>
              <a:rPr lang="en-US" altLang="zh-CN" dirty="0" smtClean="0"/>
              <a:t>hop number</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72</a:t>
            </a:fld>
            <a:endParaRPr lang="en-US" altLang="zh-CN"/>
          </a:p>
        </p:txBody>
      </p:sp>
    </p:spTree>
    <p:extLst>
      <p:ext uri="{BB962C8B-B14F-4D97-AF65-F5344CB8AC3E}">
        <p14:creationId xmlns:p14="http://schemas.microsoft.com/office/powerpoint/2010/main" val="3007259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在一个</a:t>
            </a:r>
            <a:r>
              <a:rPr lang="en-US" altLang="zh-CN" dirty="0" smtClean="0"/>
              <a:t>IXP</a:t>
            </a:r>
            <a:r>
              <a:rPr lang="zh-CN" altLang="en-US" dirty="0" smtClean="0"/>
              <a:t>中可以同时容纳多家运营商和互联网企业</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74</a:t>
            </a:fld>
            <a:endParaRPr lang="en-US" altLang="zh-CN"/>
          </a:p>
        </p:txBody>
      </p:sp>
    </p:spTree>
    <p:extLst>
      <p:ext uri="{BB962C8B-B14F-4D97-AF65-F5344CB8AC3E}">
        <p14:creationId xmlns:p14="http://schemas.microsoft.com/office/powerpoint/2010/main" val="16172857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互联网企业们将自己的数据中心建在</a:t>
            </a:r>
            <a:r>
              <a:rPr lang="en-US" altLang="zh-CN" dirty="0" smtClean="0"/>
              <a:t>IPX</a:t>
            </a:r>
            <a:r>
              <a:rPr lang="zh-CN" altLang="en-US" dirty="0" smtClean="0"/>
              <a:t>边上，以求得更快的速度</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75</a:t>
            </a:fld>
            <a:endParaRPr lang="en-US" altLang="zh-CN"/>
          </a:p>
        </p:txBody>
      </p:sp>
    </p:spTree>
    <p:extLst>
      <p:ext uri="{BB962C8B-B14F-4D97-AF65-F5344CB8AC3E}">
        <p14:creationId xmlns:p14="http://schemas.microsoft.com/office/powerpoint/2010/main" val="791203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76</a:t>
            </a:fld>
            <a:endParaRPr lang="en-US" altLang="zh-CN"/>
          </a:p>
        </p:txBody>
      </p:sp>
    </p:spTree>
    <p:extLst>
      <p:ext uri="{BB962C8B-B14F-4D97-AF65-F5344CB8AC3E}">
        <p14:creationId xmlns:p14="http://schemas.microsoft.com/office/powerpoint/2010/main" val="2789563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1.2</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78</a:t>
            </a:fld>
            <a:endParaRPr lang="en-US" altLang="zh-CN"/>
          </a:p>
        </p:txBody>
      </p:sp>
    </p:spTree>
    <p:extLst>
      <p:ext uri="{BB962C8B-B14F-4D97-AF65-F5344CB8AC3E}">
        <p14:creationId xmlns:p14="http://schemas.microsoft.com/office/powerpoint/2010/main" val="2335162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书上提到</a:t>
            </a:r>
            <a:r>
              <a:rPr lang="en-US" altLang="zh-CN" dirty="0" smtClean="0"/>
              <a:t>Internet</a:t>
            </a:r>
            <a:r>
              <a:rPr lang="zh-CN" altLang="en-US" dirty="0" smtClean="0"/>
              <a:t>的</a:t>
            </a:r>
            <a:r>
              <a:rPr lang="en-US" altLang="zh-CN" dirty="0" smtClean="0"/>
              <a:t>TCP/IP</a:t>
            </a:r>
            <a:r>
              <a:rPr lang="zh-CN" altLang="en-US" dirty="0" smtClean="0"/>
              <a:t>是四层模型，不过标准的网络教材一般会认为是五层模型，会把物理层也加上。</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79</a:t>
            </a:fld>
            <a:endParaRPr lang="en-US" altLang="zh-CN"/>
          </a:p>
        </p:txBody>
      </p:sp>
    </p:spTree>
    <p:extLst>
      <p:ext uri="{BB962C8B-B14F-4D97-AF65-F5344CB8AC3E}">
        <p14:creationId xmlns:p14="http://schemas.microsoft.com/office/powerpoint/2010/main" val="3739151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Comic Sans MS" pitchFamily="66" charset="0"/>
              </a:defRPr>
            </a:lvl1pPr>
            <a:lvl2pPr marL="742950" indent="-285750">
              <a:defRPr sz="1600" b="1">
                <a:solidFill>
                  <a:schemeClr val="tx1"/>
                </a:solidFill>
                <a:latin typeface="Comic Sans MS" pitchFamily="66" charset="0"/>
              </a:defRPr>
            </a:lvl2pPr>
            <a:lvl3pPr marL="1143000" indent="-228600">
              <a:defRPr sz="1600" b="1">
                <a:solidFill>
                  <a:schemeClr val="tx1"/>
                </a:solidFill>
                <a:latin typeface="Comic Sans MS" pitchFamily="66" charset="0"/>
              </a:defRPr>
            </a:lvl3pPr>
            <a:lvl4pPr marL="1600200" indent="-228600">
              <a:defRPr sz="1600" b="1">
                <a:solidFill>
                  <a:schemeClr val="tx1"/>
                </a:solidFill>
                <a:latin typeface="Comic Sans MS" pitchFamily="66" charset="0"/>
              </a:defRPr>
            </a:lvl4pPr>
            <a:lvl5pPr marL="2057400" indent="-228600">
              <a:defRPr sz="1600" b="1">
                <a:solidFill>
                  <a:schemeClr val="tx1"/>
                </a:solidFill>
                <a:latin typeface="Comic Sans MS" pitchFamily="66" charset="0"/>
              </a:defRPr>
            </a:lvl5pPr>
            <a:lvl6pPr marL="2514600" indent="-228600"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eaLnBrk="0" fontAlgn="base" hangingPunct="0">
              <a:lnSpc>
                <a:spcPct val="90000"/>
              </a:lnSpc>
              <a:spcBef>
                <a:spcPct val="20000"/>
              </a:spcBef>
              <a:spcAft>
                <a:spcPct val="0"/>
              </a:spcAft>
              <a:defRPr sz="1600" b="1">
                <a:solidFill>
                  <a:schemeClr val="tx1"/>
                </a:solidFill>
                <a:latin typeface="Comic Sans MS" pitchFamily="66" charset="0"/>
              </a:defRPr>
            </a:lvl9pPr>
          </a:lstStyle>
          <a:p>
            <a:fld id="{9828232E-08C9-485B-BB37-444CF03C268F}" type="slidenum">
              <a:rPr lang="zh-CN" altLang="en-US" sz="1200" b="0" smtClean="0">
                <a:latin typeface="Times New Roman" pitchFamily="18" charset="0"/>
              </a:rPr>
              <a:pPr/>
              <a:t>7</a:t>
            </a:fld>
            <a:endParaRPr lang="en-US" altLang="zh-CN" sz="1200" b="0" smtClean="0">
              <a:latin typeface="Times New Roman" pitchFamily="18" charset="0"/>
            </a:endParaRPr>
          </a:p>
        </p:txBody>
      </p:sp>
      <p:sp>
        <p:nvSpPr>
          <p:cNvPr id="69635" name="Rectangle 2"/>
          <p:cNvSpPr>
            <a:spLocks noGrp="1" noRot="1" noChangeAspect="1" noChangeArrowheads="1" noTextEdit="1"/>
          </p:cNvSpPr>
          <p:nvPr>
            <p:ph type="sldImg"/>
          </p:nvPr>
        </p:nvSpPr>
        <p:spPr>
          <a:xfrm>
            <a:off x="65088" y="733425"/>
            <a:ext cx="6519862" cy="3668713"/>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那么在客户端</a:t>
            </a:r>
            <a:r>
              <a:rPr lang="en-US" altLang="zh-CN" dirty="0" smtClean="0">
                <a:ea typeface="宋体" charset="-122"/>
              </a:rPr>
              <a:t>/</a:t>
            </a:r>
            <a:r>
              <a:rPr lang="zh-CN" altLang="en-US" dirty="0" smtClean="0">
                <a:ea typeface="宋体" charset="-122"/>
              </a:rPr>
              <a:t>服务器模式的技术表象下，</a:t>
            </a:r>
            <a:r>
              <a:rPr lang="en-US" altLang="zh-CN" dirty="0" smtClean="0">
                <a:ea typeface="宋体" charset="-122"/>
              </a:rPr>
              <a:t>Web</a:t>
            </a:r>
            <a:r>
              <a:rPr lang="zh-CN" altLang="en-US" baseline="0" dirty="0" smtClean="0">
                <a:ea typeface="宋体" charset="-122"/>
              </a:rPr>
              <a:t>的本质是什么呢？</a:t>
            </a:r>
            <a:endParaRPr lang="zh-CN" altLang="en-US" dirty="0" smtClean="0">
              <a:ea typeface="宋体" charset="-122"/>
            </a:endParaRPr>
          </a:p>
        </p:txBody>
      </p:sp>
    </p:spTree>
    <p:extLst>
      <p:ext uri="{BB962C8B-B14F-4D97-AF65-F5344CB8AC3E}">
        <p14:creationId xmlns:p14="http://schemas.microsoft.com/office/powerpoint/2010/main" val="851528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Question</a:t>
            </a:r>
            <a:r>
              <a:rPr lang="zh-CN" altLang="en-US" dirty="0" smtClean="0"/>
              <a:t>：</a:t>
            </a:r>
            <a:endParaRPr lang="en-US" altLang="zh-CN" dirty="0" smtClean="0"/>
          </a:p>
          <a:p>
            <a:r>
              <a:rPr lang="zh-CN" altLang="en-US" dirty="0" smtClean="0"/>
              <a:t>为什么需要网络协议？网络协议解决什么问题？</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80</a:t>
            </a:fld>
            <a:endParaRPr lang="en-US" altLang="zh-CN"/>
          </a:p>
        </p:txBody>
      </p:sp>
    </p:spTree>
    <p:extLst>
      <p:ext uri="{BB962C8B-B14F-4D97-AF65-F5344CB8AC3E}">
        <p14:creationId xmlns:p14="http://schemas.microsoft.com/office/powerpoint/2010/main" val="3456817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220D80-8493-49F9-BDE7-25347E246530}" type="slidenum">
              <a:rPr lang="zh-CN" altLang="en-US"/>
              <a:pPr/>
              <a:t>81</a:t>
            </a:fld>
            <a:endParaRPr lang="en-US" altLang="zh-CN"/>
          </a:p>
        </p:txBody>
      </p:sp>
      <p:sp>
        <p:nvSpPr>
          <p:cNvPr id="348162" name="Rectangle 2"/>
          <p:cNvSpPr>
            <a:spLocks noGrp="1" noRot="1" noChangeAspect="1" noChangeArrowheads="1" noTextEdit="1"/>
          </p:cNvSpPr>
          <p:nvPr>
            <p:ph type="sldImg"/>
          </p:nvPr>
        </p:nvSpPr>
        <p:spPr>
          <a:xfrm>
            <a:off x="65088" y="733425"/>
            <a:ext cx="6519862" cy="3668713"/>
          </a:xfrm>
          <a:ln/>
        </p:spPr>
      </p:sp>
      <p:sp>
        <p:nvSpPr>
          <p:cNvPr id="348163" name="Rectangle 3"/>
          <p:cNvSpPr>
            <a:spLocks noGrp="1" noChangeArrowheads="1"/>
          </p:cNvSpPr>
          <p:nvPr>
            <p:ph type="body" idx="1"/>
          </p:nvPr>
        </p:nvSpPr>
        <p:spPr/>
        <p:txBody>
          <a:bodyPr/>
          <a:lstStyle/>
          <a:p>
            <a:r>
              <a:rPr lang="zh-CN" altLang="en-US" dirty="0"/>
              <a:t>电话交换网，分组交换网，公用数据交换网，局域网等通信子网都可互连，但它们提供的吞吐量，传输速率</a:t>
            </a:r>
            <a:r>
              <a:rPr lang="en-US" altLang="zh-CN" dirty="0"/>
              <a:t>,</a:t>
            </a:r>
            <a:r>
              <a:rPr lang="zh-CN" altLang="en-US" dirty="0"/>
              <a:t>数据延迟通信费用各不相同。对于会话层来说，却要求有一性能恒定的界面</a:t>
            </a:r>
            <a:r>
              <a:rPr lang="zh-CN" altLang="en-US" dirty="0" smtClean="0"/>
              <a:t>。</a:t>
            </a:r>
            <a:endParaRPr lang="en-US" altLang="zh-CN" dirty="0" smtClean="0"/>
          </a:p>
          <a:p>
            <a:endParaRPr lang="en-US" altLang="zh-CN" dirty="0" smtClean="0"/>
          </a:p>
          <a:p>
            <a:r>
              <a:rPr lang="zh-CN" altLang="en-US" dirty="0" smtClean="0"/>
              <a:t>传输</a:t>
            </a:r>
            <a:r>
              <a:rPr lang="zh-CN" altLang="en-US" dirty="0"/>
              <a:t>层就承担了这一功能。它采用分流</a:t>
            </a:r>
            <a:r>
              <a:rPr lang="en-US" altLang="zh-CN" dirty="0"/>
              <a:t>/</a:t>
            </a:r>
            <a:r>
              <a:rPr lang="zh-CN" altLang="en-US" dirty="0"/>
              <a:t>合流，复用</a:t>
            </a:r>
            <a:r>
              <a:rPr lang="en-US" altLang="zh-CN" dirty="0"/>
              <a:t>/</a:t>
            </a:r>
            <a:r>
              <a:rPr lang="zh-CN" altLang="en-US" dirty="0"/>
              <a:t>介复用技术来调节上述通信子网的差异</a:t>
            </a:r>
            <a:r>
              <a:rPr lang="en-US" altLang="zh-CN" dirty="0"/>
              <a:t>,</a:t>
            </a:r>
            <a:r>
              <a:rPr lang="zh-CN" altLang="en-US" dirty="0"/>
              <a:t>使会话层感受不到。此外传输层还要具备差错恢复，流量控制等功能，以此对会话层屏蔽通信子网在这些方面的细节与差异</a:t>
            </a:r>
          </a:p>
          <a:p>
            <a:endParaRPr lang="en-US" altLang="zh-CN" dirty="0" smtClean="0"/>
          </a:p>
          <a:p>
            <a:r>
              <a:rPr lang="en-US" altLang="zh-CN" dirty="0" smtClean="0"/>
              <a:t>UDP</a:t>
            </a:r>
            <a:r>
              <a:rPr lang="zh-CN" altLang="en-US" dirty="0"/>
              <a:t>：用户数据报协议（</a:t>
            </a:r>
            <a:r>
              <a:rPr lang="en-US" altLang="zh-CN" dirty="0"/>
              <a:t>User Datagram Protocol</a:t>
            </a:r>
            <a:r>
              <a:rPr lang="zh-CN" altLang="en-US" dirty="0"/>
              <a:t>）</a:t>
            </a:r>
          </a:p>
          <a:p>
            <a:r>
              <a:rPr lang="zh-CN" altLang="en-US" dirty="0"/>
              <a:t>声音和视频等实时数据</a:t>
            </a:r>
          </a:p>
          <a:p>
            <a:r>
              <a:rPr lang="en-US" altLang="zh-CN" dirty="0"/>
              <a:t>TCP (Transport Control Layer)</a:t>
            </a:r>
            <a:r>
              <a:rPr lang="zh-CN" altLang="en-US" dirty="0"/>
              <a:t>：负责流控制，保证一个快速的发送方不会因发了太快淹没慢速的接收方。</a:t>
            </a:r>
          </a:p>
        </p:txBody>
      </p:sp>
    </p:spTree>
    <p:extLst>
      <p:ext uri="{BB962C8B-B14F-4D97-AF65-F5344CB8AC3E}">
        <p14:creationId xmlns:p14="http://schemas.microsoft.com/office/powerpoint/2010/main" val="4784835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最常见的网络层协议</a:t>
            </a:r>
            <a:endParaRPr lang="en-US" altLang="zh-CN" dirty="0" smtClean="0"/>
          </a:p>
          <a:p>
            <a:endParaRPr lang="en-US" altLang="zh-CN" dirty="0" smtClean="0"/>
          </a:p>
          <a:p>
            <a:r>
              <a:rPr lang="en-US" altLang="zh-CN" dirty="0" smtClean="0"/>
              <a:t>IPv4</a:t>
            </a:r>
            <a:r>
              <a:rPr lang="zh-CN" altLang="en-US" dirty="0" smtClean="0"/>
              <a:t>地址已经用完了</a:t>
            </a:r>
            <a:r>
              <a:rPr lang="en-US" altLang="zh-CN" dirty="0" smtClean="0"/>
              <a:t>……</a:t>
            </a:r>
          </a:p>
          <a:p>
            <a:endParaRPr lang="en-US" altLang="zh-CN" dirty="0" smtClean="0"/>
          </a:p>
          <a:p>
            <a:r>
              <a:rPr lang="zh-CN" altLang="en-US" dirty="0" smtClean="0"/>
              <a:t>我们用名称标识</a:t>
            </a:r>
            <a:r>
              <a:rPr lang="en-US" altLang="zh-CN" dirty="0" smtClean="0"/>
              <a:t>Internet</a:t>
            </a:r>
            <a:r>
              <a:rPr lang="zh-CN" altLang="en-US" dirty="0" smtClean="0"/>
              <a:t>节点，计算机则是通过数字地址来标识。这种机制类似于程序中的变量名和变量的数字内存地址之间的关系</a:t>
            </a:r>
            <a:endParaRPr lang="en-US" altLang="zh-CN" dirty="0" smtClean="0"/>
          </a:p>
          <a:p>
            <a:endParaRPr lang="en-US" altLang="zh-CN" dirty="0" smtClean="0"/>
          </a:p>
          <a:p>
            <a:r>
              <a:rPr lang="zh-CN" altLang="en-US" dirty="0" smtClean="0"/>
              <a:t>我们在浏览器地址栏中可以输入网址，也可以直接输入</a:t>
            </a:r>
            <a:r>
              <a:rPr lang="en-US" altLang="zh-CN" dirty="0" smtClean="0"/>
              <a:t>IP</a:t>
            </a:r>
            <a:r>
              <a:rPr lang="zh-CN" altLang="en-US" dirty="0" smtClean="0"/>
              <a:t>地址，比如</a:t>
            </a:r>
            <a:r>
              <a:rPr lang="en-US" altLang="zh-CN" dirty="0" smtClean="0"/>
              <a:t>127.0.0.1</a:t>
            </a:r>
            <a:r>
              <a:rPr lang="zh-CN" altLang="en-US" dirty="0" smtClean="0"/>
              <a:t>，有时不能上网就是后面的</a:t>
            </a:r>
            <a:r>
              <a:rPr lang="en-US" altLang="zh-CN" dirty="0" smtClean="0"/>
              <a:t>DNS</a:t>
            </a:r>
            <a:r>
              <a:rPr lang="zh-CN" altLang="en-US" dirty="0" smtClean="0"/>
              <a:t>出问题了，也可以通过类似方法检测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82</a:t>
            </a:fld>
            <a:endParaRPr lang="en-US" altLang="zh-CN"/>
          </a:p>
        </p:txBody>
      </p:sp>
    </p:spTree>
    <p:extLst>
      <p:ext uri="{BB962C8B-B14F-4D97-AF65-F5344CB8AC3E}">
        <p14:creationId xmlns:p14="http://schemas.microsoft.com/office/powerpoint/2010/main" val="900602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一个机构一般会被分配到若干外部物理</a:t>
            </a:r>
            <a:r>
              <a:rPr lang="en-US" altLang="zh-CN" dirty="0" smtClean="0"/>
              <a:t>IP</a:t>
            </a:r>
            <a:r>
              <a:rPr lang="zh-CN" altLang="en-US" dirty="0" smtClean="0"/>
              <a:t>，在机构内部往往会分配一个内部</a:t>
            </a:r>
            <a:r>
              <a:rPr lang="en-US" altLang="zh-CN" dirty="0" smtClean="0"/>
              <a:t>IP</a:t>
            </a:r>
            <a:r>
              <a:rPr lang="zh-CN" altLang="en-US" dirty="0" smtClean="0"/>
              <a:t>，从</a:t>
            </a:r>
            <a:r>
              <a:rPr lang="en-US" altLang="zh-CN" dirty="0" smtClean="0"/>
              <a:t>192.168.0.0</a:t>
            </a:r>
            <a:r>
              <a:rPr lang="zh-CN" altLang="en-US" dirty="0" smtClean="0"/>
              <a:t>到</a:t>
            </a:r>
            <a:r>
              <a:rPr lang="en-US" altLang="zh-CN" dirty="0" smtClean="0"/>
              <a:t>192.168.255.255</a:t>
            </a:r>
          </a:p>
          <a:p>
            <a:endParaRPr lang="en-US" altLang="zh-CN" dirty="0" smtClean="0"/>
          </a:p>
          <a:p>
            <a:r>
              <a:rPr lang="zh-CN" altLang="en-US" dirty="0" smtClean="0"/>
              <a:t>因为</a:t>
            </a:r>
            <a:r>
              <a:rPr lang="en-US" altLang="zh-CN" dirty="0" smtClean="0"/>
              <a:t>IPv4</a:t>
            </a:r>
            <a:r>
              <a:rPr lang="zh-CN" altLang="en-US" dirty="0" smtClean="0"/>
              <a:t>只有</a:t>
            </a:r>
            <a:r>
              <a:rPr lang="en-US" altLang="zh-CN" dirty="0" smtClean="0"/>
              <a:t>42</a:t>
            </a:r>
            <a:r>
              <a:rPr lang="zh-CN" altLang="en-US" dirty="0" smtClean="0"/>
              <a:t>亿个地址，难以满足需要（尤其是物联网时代），所以又开发了</a:t>
            </a:r>
            <a:r>
              <a:rPr lang="en-US" altLang="zh-CN" dirty="0" smtClean="0"/>
              <a:t>IPv6</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84</a:t>
            </a:fld>
            <a:endParaRPr lang="en-US" altLang="zh-CN"/>
          </a:p>
        </p:txBody>
      </p:sp>
    </p:spTree>
    <p:extLst>
      <p:ext uri="{BB962C8B-B14F-4D97-AF65-F5344CB8AC3E}">
        <p14:creationId xmlns:p14="http://schemas.microsoft.com/office/powerpoint/2010/main" val="37581124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除了</a:t>
            </a:r>
            <a:r>
              <a:rPr lang="en-US" altLang="zh-CN" dirty="0" smtClean="0"/>
              <a:t>IP</a:t>
            </a:r>
            <a:r>
              <a:rPr lang="zh-CN" altLang="en-US" dirty="0" smtClean="0"/>
              <a:t>地址外，真的要跟服务器通信还要指定端口，一般我们不指定，是因为有默认端口。</a:t>
            </a:r>
            <a:endParaRPr lang="en-US" altLang="zh-CN" dirty="0" smtClean="0"/>
          </a:p>
          <a:p>
            <a:endParaRPr lang="en-US" altLang="zh-CN" dirty="0" smtClean="0"/>
          </a:p>
          <a:p>
            <a:r>
              <a:rPr lang="zh-CN" altLang="en-US" dirty="0" smtClean="0"/>
              <a:t>但是有时要手动指定，比如在本地装了多个服务器的时候</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85</a:t>
            </a:fld>
            <a:endParaRPr lang="en-US" altLang="zh-CN"/>
          </a:p>
        </p:txBody>
      </p:sp>
    </p:spTree>
    <p:extLst>
      <p:ext uri="{BB962C8B-B14F-4D97-AF65-F5344CB8AC3E}">
        <p14:creationId xmlns:p14="http://schemas.microsoft.com/office/powerpoint/2010/main" val="40369781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这两个是最常见的传输层协议</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86</a:t>
            </a:fld>
            <a:endParaRPr lang="en-US" altLang="zh-CN"/>
          </a:p>
        </p:txBody>
      </p:sp>
    </p:spTree>
    <p:extLst>
      <p:ext uri="{BB962C8B-B14F-4D97-AF65-F5344CB8AC3E}">
        <p14:creationId xmlns:p14="http://schemas.microsoft.com/office/powerpoint/2010/main" val="29939466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每个包都需要有确认包，因此会影响传输速度，但是可靠性比较高</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87</a:t>
            </a:fld>
            <a:endParaRPr lang="en-US" altLang="zh-CN"/>
          </a:p>
        </p:txBody>
      </p:sp>
    </p:spTree>
    <p:extLst>
      <p:ext uri="{BB962C8B-B14F-4D97-AF65-F5344CB8AC3E}">
        <p14:creationId xmlns:p14="http://schemas.microsoft.com/office/powerpoint/2010/main" val="16700357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1.7</a:t>
            </a:r>
          </a:p>
          <a:p>
            <a:endParaRPr lang="en-US" altLang="zh-CN" dirty="0" smtClean="0"/>
          </a:p>
          <a:p>
            <a:r>
              <a:rPr lang="zh-CN" altLang="en-US" dirty="0" smtClean="0"/>
              <a:t>一种应用层协议，在可靠的网络层协议（如</a:t>
            </a:r>
            <a:r>
              <a:rPr lang="en-US" altLang="zh-CN" dirty="0" smtClean="0"/>
              <a:t>TCP/IP</a:t>
            </a:r>
            <a:r>
              <a:rPr lang="zh-CN" altLang="en-US" dirty="0" smtClean="0"/>
              <a:t>）基础上提供在</a:t>
            </a:r>
            <a:r>
              <a:rPr lang="en-US" altLang="zh-CN" dirty="0" smtClean="0"/>
              <a:t>Web</a:t>
            </a:r>
            <a:r>
              <a:rPr lang="zh-CN" altLang="en-US" dirty="0" smtClean="0"/>
              <a:t>服务器和客户之间传输信息的一种机制，并规定了客户与服务器之间交互的各种消息。</a:t>
            </a:r>
          </a:p>
          <a:p>
            <a:endParaRPr lang="en-US" altLang="zh-CN" dirty="0" smtClean="0"/>
          </a:p>
          <a:p>
            <a:r>
              <a:rPr lang="en-US" altLang="zh-CN" dirty="0" smtClean="0"/>
              <a:t>HTTP</a:t>
            </a:r>
            <a:r>
              <a:rPr lang="zh-CN" altLang="en-US" dirty="0" smtClean="0"/>
              <a:t>是</a:t>
            </a:r>
            <a:r>
              <a:rPr lang="en-US" altLang="zh-CN" dirty="0" smtClean="0"/>
              <a:t>IETF</a:t>
            </a:r>
            <a:r>
              <a:rPr lang="zh-CN" altLang="en-US" dirty="0" smtClean="0"/>
              <a:t>制定的国际化标准。在</a:t>
            </a:r>
            <a:r>
              <a:rPr lang="en-US" altLang="zh-CN" dirty="0" smtClean="0"/>
              <a:t>HTTP</a:t>
            </a:r>
            <a:r>
              <a:rPr lang="zh-CN" altLang="en-US" dirty="0" smtClean="0"/>
              <a:t>标准制定和实现的过程中，</a:t>
            </a:r>
            <a:r>
              <a:rPr lang="en-US" altLang="zh-CN" dirty="0" smtClean="0"/>
              <a:t>W3C</a:t>
            </a:r>
            <a:r>
              <a:rPr lang="zh-CN" altLang="en-US" dirty="0" smtClean="0"/>
              <a:t>积极参与了其中的工作，并发挥了重要作用。</a:t>
            </a:r>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*HTTP1.1</a:t>
            </a:r>
            <a:r>
              <a:rPr lang="zh-CN" altLang="en-US" dirty="0" smtClean="0"/>
              <a:t>中加入了永久连接功能</a:t>
            </a:r>
            <a:endParaRPr lang="en-US" altLang="zh-CN" dirty="0" smtClean="0"/>
          </a:p>
          <a:p>
            <a:endParaRPr lang="en-US" altLang="zh-CN" dirty="0" smtClean="0"/>
          </a:p>
          <a:p>
            <a:r>
              <a:rPr lang="zh-CN" altLang="en-US" dirty="0" smtClean="0"/>
              <a:t>以前会有专门一个</a:t>
            </a:r>
            <a:r>
              <a:rPr lang="en-US" altLang="zh-CN" dirty="0" smtClean="0"/>
              <a:t>lecture</a:t>
            </a:r>
            <a:r>
              <a:rPr lang="zh-CN" altLang="en-US" dirty="0" smtClean="0"/>
              <a:t>进行介绍，现在课时有限，我把以前的</a:t>
            </a:r>
            <a:r>
              <a:rPr lang="en-US" altLang="zh-CN" dirty="0" smtClean="0"/>
              <a:t>PPT</a:t>
            </a:r>
            <a:r>
              <a:rPr lang="zh-CN" altLang="en-US" dirty="0" smtClean="0"/>
              <a:t>放在</a:t>
            </a:r>
            <a:r>
              <a:rPr lang="en-US" altLang="zh-CN" dirty="0" smtClean="0"/>
              <a:t>ftp</a:t>
            </a:r>
            <a:r>
              <a:rPr lang="zh-CN" altLang="en-US" dirty="0" smtClean="0"/>
              <a:t>上，感兴趣的可以参考。</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89</a:t>
            </a:fld>
            <a:endParaRPr lang="en-US" altLang="zh-CN"/>
          </a:p>
        </p:txBody>
      </p:sp>
    </p:spTree>
    <p:extLst>
      <p:ext uri="{BB962C8B-B14F-4D97-AF65-F5344CB8AC3E}">
        <p14:creationId xmlns:p14="http://schemas.microsoft.com/office/powerpoint/2010/main" val="33417296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a:t>
            </a:r>
            <a:r>
              <a:rPr lang="zh-CN" altLang="en-US" dirty="0" smtClean="0"/>
              <a:t>消息分为起始行、消息头和消息体三个部分，分为请求和响应两个阶段</a:t>
            </a:r>
            <a:endParaRPr lang="en-US" altLang="zh-CN" dirty="0" smtClean="0"/>
          </a:p>
          <a:p>
            <a:endParaRPr lang="en-US" altLang="zh-CN" dirty="0" smtClean="0"/>
          </a:p>
          <a:p>
            <a:r>
              <a:rPr lang="zh-CN" altLang="en-US" dirty="0" smtClean="0"/>
              <a:t>请求消息起始行包含了方法、资源</a:t>
            </a:r>
            <a:r>
              <a:rPr lang="en-US" altLang="zh-CN" dirty="0" smtClean="0"/>
              <a:t>URL</a:t>
            </a:r>
            <a:r>
              <a:rPr lang="zh-CN" altLang="en-US" dirty="0" smtClean="0"/>
              <a:t>和</a:t>
            </a:r>
            <a:r>
              <a:rPr lang="en-US" altLang="zh-CN" dirty="0" smtClean="0"/>
              <a:t>HTTP</a:t>
            </a:r>
            <a:r>
              <a:rPr lang="zh-CN" altLang="en-US" dirty="0" smtClean="0"/>
              <a:t>版本号</a:t>
            </a:r>
            <a:endParaRPr lang="en-US" altLang="zh-CN" dirty="0" smtClean="0"/>
          </a:p>
          <a:p>
            <a:endParaRPr lang="en-US" altLang="zh-CN" dirty="0" smtClean="0"/>
          </a:p>
          <a:p>
            <a:r>
              <a:rPr lang="zh-CN" altLang="en-US" dirty="0" smtClean="0"/>
              <a:t>响应消息起始行包含了版本号、状态码和状态文本描述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90</a:t>
            </a:fld>
            <a:endParaRPr lang="en-US" altLang="zh-CN"/>
          </a:p>
        </p:txBody>
      </p:sp>
    </p:spTree>
    <p:extLst>
      <p:ext uri="{BB962C8B-B14F-4D97-AF65-F5344CB8AC3E}">
        <p14:creationId xmlns:p14="http://schemas.microsoft.com/office/powerpoint/2010/main" val="41702806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书上对请求头和响应头做了部分介绍，具体可见参考</a:t>
            </a:r>
            <a:r>
              <a:rPr lang="en-US" altLang="zh-CN" dirty="0" smtClean="0"/>
              <a:t>PPT</a:t>
            </a:r>
          </a:p>
          <a:p>
            <a:endParaRPr lang="en-US" altLang="zh-CN" dirty="0" smtClean="0"/>
          </a:p>
          <a:p>
            <a:r>
              <a:rPr lang="zh-CN" altLang="en-US" dirty="0" smtClean="0"/>
              <a:t>图为</a:t>
            </a:r>
            <a:r>
              <a:rPr lang="en-US" altLang="zh-CN" dirty="0" smtClean="0"/>
              <a:t>User-Agent</a:t>
            </a:r>
            <a:r>
              <a:rPr lang="zh-CN" altLang="en-US" dirty="0" smtClean="0"/>
              <a:t>返回结果示例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94</a:t>
            </a:fld>
            <a:endParaRPr lang="en-US" altLang="zh-CN"/>
          </a:p>
        </p:txBody>
      </p:sp>
    </p:spTree>
    <p:extLst>
      <p:ext uri="{BB962C8B-B14F-4D97-AF65-F5344CB8AC3E}">
        <p14:creationId xmlns:p14="http://schemas.microsoft.com/office/powerpoint/2010/main" val="978262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个人观点</a:t>
            </a:r>
            <a:endParaRPr lang="en-US" altLang="zh-CN" dirty="0" smtClean="0"/>
          </a:p>
          <a:p>
            <a:r>
              <a:rPr lang="zh-CN" altLang="en-US" dirty="0" smtClean="0"/>
              <a:t>统一即</a:t>
            </a:r>
            <a:r>
              <a:rPr lang="en-US" altLang="zh-CN" dirty="0" smtClean="0"/>
              <a:t>W3C</a:t>
            </a:r>
            <a:r>
              <a:rPr lang="zh-CN" altLang="en-US" dirty="0" smtClean="0"/>
              <a:t>所说“</a:t>
            </a:r>
            <a:r>
              <a:rPr lang="en-US" altLang="zh-CN" dirty="0" smtClean="0"/>
              <a:t>One Web</a:t>
            </a:r>
            <a:r>
              <a:rPr lang="zh-CN" altLang="en-US" dirty="0" smtClean="0"/>
              <a:t>”：</a:t>
            </a:r>
            <a:r>
              <a:rPr lang="en-US" altLang="zh-CN" dirty="0" smtClean="0"/>
              <a:t>The W3C mission is to lead the World Wide Web to its full potential by developing protocols and guidelines that ensure the long-term growth of the Web. Below we discuss important aspects of this mission, all of which further W3C's vision of One Web.</a:t>
            </a:r>
          </a:p>
          <a:p>
            <a:endParaRPr lang="en-US" altLang="zh-CN" dirty="0" smtClean="0"/>
          </a:p>
          <a:p>
            <a:r>
              <a:rPr lang="en-US" altLang="zh-CN" dirty="0" smtClean="0">
                <a:hlinkClick r:id="rId3"/>
              </a:rPr>
              <a:t>https://www.w3.org/Consortium/mission</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a:t>
            </a:fld>
            <a:endParaRPr lang="en-US" altLang="zh-CN"/>
          </a:p>
        </p:txBody>
      </p:sp>
    </p:spTree>
    <p:extLst>
      <p:ext uri="{BB962C8B-B14F-4D97-AF65-F5344CB8AC3E}">
        <p14:creationId xmlns:p14="http://schemas.microsoft.com/office/powerpoint/2010/main" val="2122459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Request Methods</a:t>
            </a:r>
            <a:endParaRPr lang="zh-CN" altLang="en-US" dirty="0" smtClean="0"/>
          </a:p>
          <a:p>
            <a:endParaRPr lang="en-US" altLang="zh-CN" dirty="0" smtClean="0"/>
          </a:p>
          <a:p>
            <a:r>
              <a:rPr lang="en-US" altLang="zh-CN" dirty="0" smtClean="0"/>
              <a:t>GET</a:t>
            </a:r>
            <a:r>
              <a:rPr lang="zh-CN" altLang="en-US" dirty="0" smtClean="0"/>
              <a:t>所带参数用户可见，且有长度限制；</a:t>
            </a:r>
            <a:r>
              <a:rPr lang="en-US" altLang="zh-CN" dirty="0" smtClean="0"/>
              <a:t>POST</a:t>
            </a:r>
            <a:r>
              <a:rPr lang="zh-CN" altLang="en-US" dirty="0" smtClean="0"/>
              <a:t>所带参数用户不可见，且长度无限制</a:t>
            </a:r>
            <a:endParaRPr lang="en-US" altLang="zh-CN" dirty="0" smtClean="0"/>
          </a:p>
          <a:p>
            <a:r>
              <a:rPr lang="en-US" altLang="zh-CN" dirty="0" smtClean="0"/>
              <a:t>GET</a:t>
            </a:r>
            <a:r>
              <a:rPr lang="zh-CN" altLang="en-US" dirty="0" smtClean="0"/>
              <a:t>要求相同请求返回结果相同，故可缓存</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95</a:t>
            </a:fld>
            <a:endParaRPr lang="en-US" altLang="zh-CN"/>
          </a:p>
        </p:txBody>
      </p:sp>
    </p:spTree>
    <p:extLst>
      <p:ext uri="{BB962C8B-B14F-4D97-AF65-F5344CB8AC3E}">
        <p14:creationId xmlns:p14="http://schemas.microsoft.com/office/powerpoint/2010/main" val="40784471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Response codes</a:t>
            </a:r>
          </a:p>
          <a:p>
            <a:endParaRPr lang="en-US" altLang="zh-CN" dirty="0" smtClean="0"/>
          </a:p>
          <a:p>
            <a:r>
              <a:rPr lang="zh-CN" altLang="en-US" dirty="0" smtClean="0"/>
              <a:t>响应消息第一行是状态行：</a:t>
            </a:r>
            <a:r>
              <a:rPr lang="en-US" altLang="zh-CN" dirty="0" smtClean="0"/>
              <a:t>Status-Line = &lt;HTTP-Version&gt;&lt;SP&gt;&lt;Status-Code&gt;&lt;SP&gt; &lt;Reason-Phrase&gt; CRLF</a:t>
            </a:r>
          </a:p>
          <a:p>
            <a:endParaRPr lang="en-US" altLang="zh-CN" dirty="0" smtClean="0"/>
          </a:p>
          <a:p>
            <a:r>
              <a:rPr lang="zh-CN" altLang="en-US" dirty="0" smtClean="0"/>
              <a:t>其中的</a:t>
            </a:r>
            <a:r>
              <a:rPr lang="en-US" altLang="zh-CN" dirty="0" smtClean="0"/>
              <a:t>Status-Code</a:t>
            </a:r>
            <a:r>
              <a:rPr lang="zh-CN" altLang="en-US" dirty="0" smtClean="0"/>
              <a:t>就是我们这边的响应码</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97</a:t>
            </a:fld>
            <a:endParaRPr lang="en-US" altLang="zh-CN"/>
          </a:p>
        </p:txBody>
      </p:sp>
    </p:spTree>
    <p:extLst>
      <p:ext uri="{BB962C8B-B14F-4D97-AF65-F5344CB8AC3E}">
        <p14:creationId xmlns:p14="http://schemas.microsoft.com/office/powerpoint/2010/main" val="6160173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30F05A9A-00C6-4009-BEBA-1FDC2C8DE329}" type="slidenum">
              <a:rPr lang="en-US" altLang="zh-CN">
                <a:latin typeface="Tahoma" pitchFamily="34" charset="0"/>
              </a:rPr>
              <a:pPr/>
              <a:t>98</a:t>
            </a:fld>
            <a:endParaRPr lang="en-US" altLang="zh-CN">
              <a:latin typeface="Tahoma" pitchFamily="34" charset="0"/>
            </a:endParaRPr>
          </a:p>
        </p:txBody>
      </p:sp>
      <p:sp>
        <p:nvSpPr>
          <p:cNvPr id="217091" name="Rectangle 2"/>
          <p:cNvSpPr>
            <a:spLocks noGrp="1" noRot="1" noChangeAspect="1" noChangeArrowheads="1" noTextEdit="1"/>
          </p:cNvSpPr>
          <p:nvPr>
            <p:ph type="sldImg"/>
          </p:nvPr>
        </p:nvSpPr>
        <p:spPr>
          <a:xfrm>
            <a:off x="65088" y="733425"/>
            <a:ext cx="6519862" cy="3668713"/>
          </a:xfrm>
          <a:ln/>
        </p:spPr>
      </p:sp>
      <p:sp>
        <p:nvSpPr>
          <p:cNvPr id="217092" name="Rectangle 3"/>
          <p:cNvSpPr>
            <a:spLocks noGrp="1" noChangeArrowheads="1"/>
          </p:cNvSpPr>
          <p:nvPr>
            <p:ph type="body" idx="1"/>
          </p:nvPr>
        </p:nvSpPr>
        <p:spPr>
          <a:noFill/>
        </p:spPr>
        <p:txBody>
          <a:bodyPr/>
          <a:lstStyle/>
          <a:p>
            <a:pPr eaLnBrk="1" hangingPunct="1"/>
            <a:endParaRPr lang="zh-CN" altLang="en-US" dirty="0" smtClean="0"/>
          </a:p>
        </p:txBody>
      </p:sp>
    </p:spTree>
    <p:extLst>
      <p:ext uri="{BB962C8B-B14F-4D97-AF65-F5344CB8AC3E}">
        <p14:creationId xmlns:p14="http://schemas.microsoft.com/office/powerpoint/2010/main" val="39256168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由</a:t>
            </a:r>
            <a:r>
              <a:rPr lang="en-US" altLang="zh-CN" dirty="0" smtClean="0"/>
              <a:t>IANA</a:t>
            </a:r>
            <a:r>
              <a:rPr lang="zh-CN" altLang="en-US" dirty="0" smtClean="0"/>
              <a:t>指定</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客户端或者说浏览器未必能支持所有的子类型（哪怕不是实验性的），此时需要其他程序来做辅助，如果辅助程序在浏览器内部，称为插件；在浏览器内部，称为辅助应用程序</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99</a:t>
            </a:fld>
            <a:endParaRPr lang="en-US" altLang="zh-CN"/>
          </a:p>
        </p:txBody>
      </p:sp>
    </p:spTree>
    <p:extLst>
      <p:ext uri="{BB962C8B-B14F-4D97-AF65-F5344CB8AC3E}">
        <p14:creationId xmlns:p14="http://schemas.microsoft.com/office/powerpoint/2010/main" val="31460924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51446362-BD01-421E-950B-315280613FC1}" type="slidenum">
              <a:rPr lang="en-US" altLang="zh-CN">
                <a:latin typeface="Tahoma" pitchFamily="34" charset="0"/>
              </a:rPr>
              <a:pPr/>
              <a:t>100</a:t>
            </a:fld>
            <a:endParaRPr lang="en-US" altLang="zh-CN">
              <a:latin typeface="Tahoma" pitchFamily="34" charset="0"/>
            </a:endParaRPr>
          </a:p>
        </p:txBody>
      </p:sp>
      <p:sp>
        <p:nvSpPr>
          <p:cNvPr id="219139" name="Rectangle 2"/>
          <p:cNvSpPr>
            <a:spLocks noGrp="1" noRot="1" noChangeAspect="1" noChangeArrowheads="1" noTextEdit="1"/>
          </p:cNvSpPr>
          <p:nvPr>
            <p:ph type="sldImg"/>
          </p:nvPr>
        </p:nvSpPr>
        <p:spPr>
          <a:xfrm>
            <a:off x="65088" y="733425"/>
            <a:ext cx="6519862" cy="3668713"/>
          </a:xfrm>
          <a:ln/>
        </p:spPr>
      </p:sp>
      <p:sp>
        <p:nvSpPr>
          <p:cNvPr id="219140" name="Rectangle 3"/>
          <p:cNvSpPr>
            <a:spLocks noGrp="1" noChangeArrowheads="1"/>
          </p:cNvSpPr>
          <p:nvPr>
            <p:ph type="body" idx="1"/>
          </p:nvPr>
        </p:nvSpPr>
        <p:spPr>
          <a:noFill/>
        </p:spPr>
        <p:txBody>
          <a:bodyPr/>
          <a:lstStyle/>
          <a:p>
            <a:pPr eaLnBrk="1" hangingPunct="1"/>
            <a:r>
              <a:rPr lang="zh-CN" altLang="en-US" smtClean="0"/>
              <a:t>我们以一封电子邮件为例</a:t>
            </a:r>
            <a:r>
              <a:rPr lang="en-US" altLang="zh-CN" smtClean="0"/>
              <a:t>,</a:t>
            </a:r>
            <a:r>
              <a:rPr lang="zh-CN" altLang="en-US" smtClean="0"/>
              <a:t>说明如何使用</a:t>
            </a:r>
            <a:r>
              <a:rPr lang="en-US" altLang="zh-CN" smtClean="0"/>
              <a:t>MIME</a:t>
            </a:r>
            <a:r>
              <a:rPr lang="zh-CN" altLang="en-US" smtClean="0"/>
              <a:t>来描述消息格式</a:t>
            </a:r>
            <a:r>
              <a:rPr lang="en-US" altLang="zh-CN" smtClean="0"/>
              <a:t>.</a:t>
            </a:r>
            <a:r>
              <a:rPr lang="zh-CN" altLang="en-US" smtClean="0"/>
              <a:t>该电子邮件包含一段</a:t>
            </a:r>
            <a:r>
              <a:rPr lang="en-US" altLang="zh-CN" smtClean="0"/>
              <a:t>HTML</a:t>
            </a:r>
            <a:r>
              <a:rPr lang="zh-CN" altLang="en-US" smtClean="0"/>
              <a:t>文本作为邮件正文以及一份</a:t>
            </a:r>
            <a:r>
              <a:rPr lang="en-US" altLang="zh-CN" smtClean="0"/>
              <a:t>gif</a:t>
            </a:r>
            <a:r>
              <a:rPr lang="zh-CN" altLang="en-US" smtClean="0"/>
              <a:t>文件作为附件</a:t>
            </a:r>
          </a:p>
        </p:txBody>
      </p:sp>
    </p:spTree>
    <p:extLst>
      <p:ext uri="{BB962C8B-B14F-4D97-AF65-F5344CB8AC3E}">
        <p14:creationId xmlns:p14="http://schemas.microsoft.com/office/powerpoint/2010/main" val="5215379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8BD21C-C017-4D77-A9C7-77D8931B9AF3}" type="slidenum">
              <a:rPr lang="en-US" altLang="zh-CN"/>
              <a:pPr/>
              <a:t>101</a:t>
            </a:fld>
            <a:endParaRPr lang="en-US" altLang="zh-CN"/>
          </a:p>
        </p:txBody>
      </p:sp>
      <p:sp>
        <p:nvSpPr>
          <p:cNvPr id="1148930" name="Rectangle 2"/>
          <p:cNvSpPr>
            <a:spLocks noGrp="1" noRot="1" noChangeAspect="1" noChangeArrowheads="1" noTextEdit="1"/>
          </p:cNvSpPr>
          <p:nvPr>
            <p:ph type="sldImg"/>
          </p:nvPr>
        </p:nvSpPr>
        <p:spPr>
          <a:xfrm>
            <a:off x="65088" y="733425"/>
            <a:ext cx="6519862" cy="3668713"/>
          </a:xfrm>
          <a:ln/>
        </p:spPr>
      </p:sp>
      <p:sp>
        <p:nvSpPr>
          <p:cNvPr id="1148931" name="Rectangle 3"/>
          <p:cNvSpPr>
            <a:spLocks noGrp="1" noChangeArrowheads="1"/>
          </p:cNvSpPr>
          <p:nvPr>
            <p:ph type="body" idx="1"/>
          </p:nvPr>
        </p:nvSpPr>
        <p:spPr/>
        <p:txBody>
          <a:bodyPr/>
          <a:lstStyle/>
          <a:p>
            <a:r>
              <a:rPr lang="en-US" altLang="zh-CN" dirty="0" smtClean="0"/>
              <a:t>1.6</a:t>
            </a:r>
          </a:p>
          <a:p>
            <a:endParaRPr lang="en-US" altLang="zh-CN" dirty="0" smtClean="0"/>
          </a:p>
          <a:p>
            <a:r>
              <a:rPr lang="zh-CN" altLang="en-US" dirty="0" smtClean="0"/>
              <a:t>不是</a:t>
            </a:r>
            <a:r>
              <a:rPr lang="en-US" altLang="zh-CN" dirty="0"/>
              <a:t>Universal Resource Locator</a:t>
            </a:r>
            <a:r>
              <a:rPr lang="en-US" altLang="zh-CN" dirty="0" smtClean="0"/>
              <a:t>!!</a:t>
            </a:r>
          </a:p>
          <a:p>
            <a:endParaRPr lang="en-US" altLang="zh-CN" dirty="0"/>
          </a:p>
          <a:p>
            <a:r>
              <a:rPr lang="zh-CN" altLang="en-US" dirty="0"/>
              <a:t>因为域名会被转化为其对应</a:t>
            </a:r>
            <a:r>
              <a:rPr lang="zh-CN" altLang="en-US" dirty="0" smtClean="0"/>
              <a:t>的</a:t>
            </a:r>
            <a:r>
              <a:rPr lang="en-US" altLang="zh-CN" dirty="0" smtClean="0"/>
              <a:t>IP</a:t>
            </a:r>
            <a:r>
              <a:rPr lang="zh-CN" altLang="en-US" dirty="0" smtClean="0"/>
              <a:t>地址</a:t>
            </a:r>
            <a:endParaRPr lang="en-US" altLang="zh-CN" dirty="0" smtClean="0"/>
          </a:p>
          <a:p>
            <a:endParaRPr lang="en-US" altLang="zh-CN" dirty="0" smtClean="0"/>
          </a:p>
          <a:p>
            <a:r>
              <a:rPr lang="zh-CN" altLang="en-US" dirty="0" smtClean="0"/>
              <a:t>我们前面提过，</a:t>
            </a:r>
            <a:r>
              <a:rPr lang="en-US" altLang="zh-CN" dirty="0" smtClean="0"/>
              <a:t>Web</a:t>
            </a:r>
            <a:r>
              <a:rPr lang="zh-CN" altLang="en-US" dirty="0" smtClean="0"/>
              <a:t>只是</a:t>
            </a:r>
            <a:r>
              <a:rPr lang="en-US" altLang="zh-CN" dirty="0" smtClean="0"/>
              <a:t>Internet</a:t>
            </a:r>
            <a:r>
              <a:rPr lang="zh-CN" altLang="en-US" dirty="0" smtClean="0"/>
              <a:t>上的一种服务，一般用</a:t>
            </a:r>
            <a:r>
              <a:rPr lang="en-US" altLang="zh-CN" dirty="0" smtClean="0"/>
              <a:t>http</a:t>
            </a:r>
            <a:r>
              <a:rPr lang="zh-CN" altLang="en-US" dirty="0" smtClean="0"/>
              <a:t>协议，但是还有很多其他基于</a:t>
            </a:r>
            <a:r>
              <a:rPr lang="en-US" altLang="zh-CN" dirty="0" smtClean="0"/>
              <a:t>TCP/IP</a:t>
            </a:r>
            <a:r>
              <a:rPr lang="zh-CN" altLang="en-US" dirty="0" smtClean="0"/>
              <a:t>的协议，如</a:t>
            </a:r>
            <a:r>
              <a:rPr lang="en-US" altLang="zh-CN" dirty="0" smtClean="0"/>
              <a:t>ftp</a:t>
            </a:r>
            <a:r>
              <a:rPr lang="zh-CN" altLang="en-US" dirty="0" smtClean="0"/>
              <a:t>等，我们在</a:t>
            </a:r>
            <a:r>
              <a:rPr lang="en-US" altLang="zh-CN" dirty="0" smtClean="0"/>
              <a:t>HTML</a:t>
            </a:r>
            <a:r>
              <a:rPr lang="zh-CN" altLang="en-US" dirty="0" smtClean="0"/>
              <a:t>讲到超链接时候还会提到</a:t>
            </a:r>
            <a:endParaRPr lang="en-US" altLang="zh-CN" dirty="0" smtClean="0"/>
          </a:p>
          <a:p>
            <a:endParaRPr lang="en-US" altLang="zh-CN" dirty="0" smtClean="0"/>
          </a:p>
          <a:p>
            <a:r>
              <a:rPr lang="zh-CN" altLang="en-US" dirty="0" smtClean="0"/>
              <a:t>此外还有统一资源标识符（</a:t>
            </a:r>
            <a:r>
              <a:rPr lang="en-US" altLang="zh-CN" dirty="0" smtClean="0"/>
              <a:t>Uniform/Universal Resource Identifier</a:t>
            </a:r>
            <a:r>
              <a:rPr lang="zh-CN" altLang="en-US" dirty="0" smtClean="0"/>
              <a:t>，</a:t>
            </a:r>
            <a:r>
              <a:rPr lang="en-US" altLang="zh-CN" dirty="0" smtClean="0"/>
              <a:t>URI</a:t>
            </a:r>
            <a:r>
              <a:rPr lang="zh-CN" altLang="en-US" dirty="0" smtClean="0"/>
              <a:t>）和统一资源名称（</a:t>
            </a:r>
            <a:r>
              <a:rPr lang="en-US" altLang="zh-CN" dirty="0" smtClean="0"/>
              <a:t>Uniform Resource Name</a:t>
            </a:r>
            <a:r>
              <a:rPr lang="zh-CN" altLang="en-US" dirty="0" smtClean="0"/>
              <a:t>，</a:t>
            </a:r>
            <a:r>
              <a:rPr lang="en-US" altLang="zh-CN" dirty="0" smtClean="0"/>
              <a:t>URN</a:t>
            </a:r>
            <a:r>
              <a:rPr lang="zh-CN" altLang="en-US" dirty="0" smtClean="0"/>
              <a:t>）</a:t>
            </a:r>
            <a:endParaRPr lang="zh-CN" altLang="en-US" dirty="0"/>
          </a:p>
        </p:txBody>
      </p:sp>
    </p:spTree>
    <p:extLst>
      <p:ext uri="{BB962C8B-B14F-4D97-AF65-F5344CB8AC3E}">
        <p14:creationId xmlns:p14="http://schemas.microsoft.com/office/powerpoint/2010/main" val="25872913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Query string</a:t>
            </a:r>
            <a:r>
              <a:rPr lang="zh-CN" altLang="en-US" dirty="0" smtClean="0"/>
              <a:t>是跟在资源后面的参数部分，与资源文件之间用？隔开，后面是</a:t>
            </a:r>
            <a:r>
              <a:rPr lang="en-US" altLang="zh-CN" dirty="0" smtClean="0"/>
              <a:t>key=value</a:t>
            </a:r>
            <a:r>
              <a:rPr lang="zh-CN" altLang="en-US" dirty="0" smtClean="0"/>
              <a:t>形式的名值对，多个名值对之间用</a:t>
            </a:r>
            <a:r>
              <a:rPr lang="en-US" altLang="zh-CN" dirty="0" smtClean="0"/>
              <a:t>&amp;</a:t>
            </a:r>
            <a:r>
              <a:rPr lang="zh-CN" altLang="en-US" dirty="0" smtClean="0"/>
              <a:t>隔开</a:t>
            </a:r>
            <a:endParaRPr lang="en-US" altLang="zh-CN" dirty="0" smtClean="0"/>
          </a:p>
          <a:p>
            <a:endParaRPr lang="en-US" altLang="zh-CN" dirty="0" smtClean="0"/>
          </a:p>
          <a:p>
            <a:r>
              <a:rPr lang="zh-CN" altLang="en-US" dirty="0" smtClean="0"/>
              <a:t>查询字符串必须是</a:t>
            </a:r>
            <a:r>
              <a:rPr lang="en-US" altLang="zh-CN" dirty="0" smtClean="0"/>
              <a:t>ASCII</a:t>
            </a:r>
            <a:r>
              <a:rPr lang="zh-CN" altLang="en-US" dirty="0" smtClean="0"/>
              <a:t>字符，如果不是需要转义</a:t>
            </a:r>
            <a:endParaRPr lang="en-US" altLang="zh-CN" dirty="0" smtClean="0"/>
          </a:p>
          <a:p>
            <a:endParaRPr lang="en-US" altLang="zh-CN" dirty="0" smtClean="0"/>
          </a:p>
          <a:p>
            <a:r>
              <a:rPr lang="zh-CN" altLang="en-US" dirty="0" smtClean="0"/>
              <a:t>书上还提到了</a:t>
            </a:r>
            <a:r>
              <a:rPr lang="en-US" altLang="zh-CN" dirty="0" smtClean="0"/>
              <a:t>Fragment</a:t>
            </a:r>
            <a:r>
              <a:rPr lang="zh-CN" altLang="en-US" dirty="0" smtClean="0"/>
              <a:t>，其本质是用于定位文档片断位置的锚（</a:t>
            </a:r>
            <a:r>
              <a:rPr lang="en-US" altLang="zh-CN" dirty="0" smtClean="0"/>
              <a:t>Anchor</a:t>
            </a:r>
            <a:r>
              <a:rPr lang="zh-CN" altLang="en-US" dirty="0" smtClean="0"/>
              <a:t>）定位符名称，后面在讲</a:t>
            </a:r>
            <a:r>
              <a:rPr lang="en-US" altLang="zh-CN" dirty="0" smtClean="0"/>
              <a:t>HTML</a:t>
            </a:r>
            <a:r>
              <a:rPr lang="zh-CN" altLang="en-US" dirty="0" smtClean="0"/>
              <a:t>的</a:t>
            </a:r>
            <a:r>
              <a:rPr lang="en-US" altLang="zh-CN" dirty="0" smtClean="0"/>
              <a:t>URL</a:t>
            </a:r>
            <a:r>
              <a:rPr lang="zh-CN" altLang="en-US" dirty="0" smtClean="0"/>
              <a:t>的时候会再次提到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102</a:t>
            </a:fld>
            <a:endParaRPr lang="en-US" altLang="zh-CN"/>
          </a:p>
        </p:txBody>
      </p:sp>
    </p:spTree>
    <p:extLst>
      <p:ext uri="{BB962C8B-B14F-4D97-AF65-F5344CB8AC3E}">
        <p14:creationId xmlns:p14="http://schemas.microsoft.com/office/powerpoint/2010/main" val="1167631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1.5</a:t>
            </a:r>
          </a:p>
          <a:p>
            <a:r>
              <a:rPr lang="en-US" altLang="zh-CN" dirty="0" smtClean="0"/>
              <a:t>second-level domain (SLD) </a:t>
            </a:r>
            <a:r>
              <a:rPr lang="zh-CN" altLang="en-US" dirty="0" smtClean="0"/>
              <a:t>二级域名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103</a:t>
            </a:fld>
            <a:endParaRPr lang="en-US" altLang="zh-CN"/>
          </a:p>
        </p:txBody>
      </p:sp>
    </p:spTree>
    <p:extLst>
      <p:ext uri="{BB962C8B-B14F-4D97-AF65-F5344CB8AC3E}">
        <p14:creationId xmlns:p14="http://schemas.microsoft.com/office/powerpoint/2010/main" val="1926341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Comic Sans MS" pitchFamily="66" charset="0"/>
              </a:defRPr>
            </a:lvl1pPr>
            <a:lvl2pPr marL="742950" indent="-285750">
              <a:defRPr sz="1600" b="1">
                <a:solidFill>
                  <a:schemeClr val="tx1"/>
                </a:solidFill>
                <a:latin typeface="Comic Sans MS" pitchFamily="66" charset="0"/>
              </a:defRPr>
            </a:lvl2pPr>
            <a:lvl3pPr marL="1143000" indent="-228600">
              <a:defRPr sz="1600" b="1">
                <a:solidFill>
                  <a:schemeClr val="tx1"/>
                </a:solidFill>
                <a:latin typeface="Comic Sans MS" pitchFamily="66" charset="0"/>
              </a:defRPr>
            </a:lvl3pPr>
            <a:lvl4pPr marL="1600200" indent="-228600">
              <a:defRPr sz="1600" b="1">
                <a:solidFill>
                  <a:schemeClr val="tx1"/>
                </a:solidFill>
                <a:latin typeface="Comic Sans MS" pitchFamily="66" charset="0"/>
              </a:defRPr>
            </a:lvl4pPr>
            <a:lvl5pPr marL="2057400" indent="-228600">
              <a:defRPr sz="1600" b="1">
                <a:solidFill>
                  <a:schemeClr val="tx1"/>
                </a:solidFill>
                <a:latin typeface="Comic Sans MS" pitchFamily="66" charset="0"/>
              </a:defRPr>
            </a:lvl5pPr>
            <a:lvl6pPr marL="2514600" indent="-228600"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eaLnBrk="0" fontAlgn="base" hangingPunct="0">
              <a:lnSpc>
                <a:spcPct val="90000"/>
              </a:lnSpc>
              <a:spcBef>
                <a:spcPct val="20000"/>
              </a:spcBef>
              <a:spcAft>
                <a:spcPct val="0"/>
              </a:spcAft>
              <a:defRPr sz="1600" b="1">
                <a:solidFill>
                  <a:schemeClr val="tx1"/>
                </a:solidFill>
                <a:latin typeface="Comic Sans MS" pitchFamily="66" charset="0"/>
              </a:defRPr>
            </a:lvl9pPr>
          </a:lstStyle>
          <a:p>
            <a:fld id="{32E7F566-B801-4A43-B577-FAC7DB7BCA08}" type="slidenum">
              <a:rPr lang="zh-CN" altLang="en-US" sz="1200" b="0" smtClean="0">
                <a:latin typeface="Times New Roman" pitchFamily="18" charset="0"/>
              </a:rPr>
              <a:pPr/>
              <a:t>104</a:t>
            </a:fld>
            <a:endParaRPr lang="en-US" altLang="zh-CN" sz="1200" b="0" smtClean="0">
              <a:latin typeface="Times New Roman" pitchFamily="18" charset="0"/>
            </a:endParaRPr>
          </a:p>
        </p:txBody>
      </p:sp>
      <p:sp>
        <p:nvSpPr>
          <p:cNvPr id="114691" name="Rectangle 2"/>
          <p:cNvSpPr>
            <a:spLocks noGrp="1" noRot="1" noChangeAspect="1" noChangeArrowheads="1" noTextEdit="1"/>
          </p:cNvSpPr>
          <p:nvPr>
            <p:ph type="sldImg"/>
          </p:nvPr>
        </p:nvSpPr>
        <p:spPr>
          <a:xfrm>
            <a:off x="65088" y="733425"/>
            <a:ext cx="6519862" cy="3668713"/>
          </a:xfrm>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域名就是</a:t>
            </a:r>
            <a:r>
              <a:rPr lang="en-US" altLang="zh-CN" dirty="0" smtClean="0"/>
              <a:t>Internet</a:t>
            </a:r>
            <a:r>
              <a:rPr lang="zh-CN" altLang="en-US" dirty="0" smtClean="0"/>
              <a:t>中机器的文本格式的名称</a:t>
            </a:r>
            <a:endParaRPr lang="en-US" altLang="zh-CN" dirty="0" smtClean="0"/>
          </a:p>
          <a:p>
            <a:endParaRPr lang="en-US" altLang="zh-CN" dirty="0" smtClean="0"/>
          </a:p>
          <a:p>
            <a:r>
              <a:rPr lang="zh-CN" altLang="en-US" dirty="0" smtClean="0"/>
              <a:t>首先是主机名，接下来是范围越来越大的机器集合的名称，称之为域（</a:t>
            </a:r>
            <a:r>
              <a:rPr lang="en-US" altLang="zh-CN" dirty="0" smtClean="0"/>
              <a:t>domain</a:t>
            </a:r>
            <a:r>
              <a:rPr lang="zh-CN" altLang="en-US" dirty="0" smtClean="0"/>
              <a:t>）</a:t>
            </a:r>
          </a:p>
        </p:txBody>
      </p:sp>
    </p:spTree>
    <p:extLst>
      <p:ext uri="{BB962C8B-B14F-4D97-AF65-F5344CB8AC3E}">
        <p14:creationId xmlns:p14="http://schemas.microsoft.com/office/powerpoint/2010/main" val="42750198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对于美国来说，最大的域就是</a:t>
            </a:r>
            <a:r>
              <a:rPr lang="en-US" altLang="zh-CN" dirty="0" smtClean="0"/>
              <a:t>com</a:t>
            </a:r>
            <a:r>
              <a:rPr lang="zh-CN" altLang="en-US" dirty="0" smtClean="0"/>
              <a:t>等，但是对于其他国家来说，最大的域一般是国家的缩写</a:t>
            </a:r>
            <a:endParaRPr lang="en-US" altLang="zh-CN" dirty="0" smtClean="0"/>
          </a:p>
          <a:p>
            <a:endParaRPr lang="en-US" altLang="zh-CN" dirty="0" smtClean="0"/>
          </a:p>
          <a:p>
            <a:r>
              <a:rPr lang="zh-CN" altLang="en-US" dirty="0" smtClean="0"/>
              <a:t>回顾我们前面的图，从域名到</a:t>
            </a:r>
            <a:r>
              <a:rPr lang="en-US" altLang="zh-CN" dirty="0" smtClean="0"/>
              <a:t>IP</a:t>
            </a:r>
            <a:r>
              <a:rPr lang="zh-CN" altLang="en-US" dirty="0" smtClean="0"/>
              <a:t>的转换是通过域名服务器的系统来完成的，即</a:t>
            </a:r>
            <a:r>
              <a:rPr lang="en-US" altLang="zh-CN" dirty="0" smtClean="0"/>
              <a:t>DNS</a:t>
            </a:r>
            <a:r>
              <a:rPr lang="zh-CN" altLang="en-US" dirty="0" smtClean="0"/>
              <a:t>。（</a:t>
            </a:r>
            <a:r>
              <a:rPr lang="en-US" altLang="zh-CN" dirty="0" smtClean="0"/>
              <a:t>DNS</a:t>
            </a:r>
            <a:r>
              <a:rPr lang="zh-CN" altLang="en-US" dirty="0" smtClean="0"/>
              <a:t>污染）</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106</a:t>
            </a:fld>
            <a:endParaRPr lang="en-US" altLang="zh-CN"/>
          </a:p>
        </p:txBody>
      </p:sp>
    </p:spTree>
    <p:extLst>
      <p:ext uri="{BB962C8B-B14F-4D97-AF65-F5344CB8AC3E}">
        <p14:creationId xmlns:p14="http://schemas.microsoft.com/office/powerpoint/2010/main" val="918038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理想的</a:t>
            </a:r>
            <a:r>
              <a:rPr lang="en-US" altLang="zh-CN" dirty="0" smtClean="0"/>
              <a:t>Web</a:t>
            </a:r>
          </a:p>
          <a:p>
            <a:endParaRPr lang="en-US" altLang="zh-CN" dirty="0" smtClean="0"/>
          </a:p>
          <a:p>
            <a:r>
              <a:rPr lang="zh-CN" altLang="en-US" dirty="0" smtClean="0"/>
              <a:t>无论何时、无论何地、无论什么事、无论怎么干</a:t>
            </a:r>
            <a:endParaRPr lang="en-US" altLang="zh-CN" dirty="0" smtClean="0"/>
          </a:p>
          <a:p>
            <a:r>
              <a:rPr lang="en-US" altLang="zh-CN" dirty="0" smtClean="0"/>
              <a:t>http://www.w3.org/Consortium/mission.html</a:t>
            </a:r>
          </a:p>
          <a:p>
            <a:endParaRPr lang="en-US" altLang="zh-CN" dirty="0" smtClean="0"/>
          </a:p>
          <a:p>
            <a:pPr marL="171450" indent="-171450">
              <a:buFont typeface="Arial" pitchFamily="34" charset="0"/>
              <a:buChar char="•"/>
            </a:pPr>
            <a:r>
              <a:rPr lang="zh-CN" altLang="en-US" dirty="0" smtClean="0"/>
              <a:t>任意接收者（参与者）</a:t>
            </a:r>
          </a:p>
          <a:p>
            <a:pPr marL="628650" lvl="1" indent="-171450">
              <a:buFont typeface="Arial" pitchFamily="34" charset="0"/>
              <a:buChar char="•"/>
            </a:pPr>
            <a:r>
              <a:rPr lang="zh-CN" altLang="en-US" dirty="0" smtClean="0"/>
              <a:t>人：正常人，残疾人</a:t>
            </a:r>
          </a:p>
          <a:p>
            <a:pPr marL="628650" lvl="1" indent="-171450">
              <a:buFont typeface="Arial" pitchFamily="34" charset="0"/>
              <a:buChar char="•"/>
            </a:pPr>
            <a:r>
              <a:rPr lang="zh-CN" altLang="en-US" dirty="0" smtClean="0"/>
              <a:t>程序：浏览器，搜索引擎，应用程序</a:t>
            </a:r>
          </a:p>
          <a:p>
            <a:pPr marL="171450" indent="-171450">
              <a:buFont typeface="Arial" pitchFamily="34" charset="0"/>
              <a:buChar char="•"/>
            </a:pPr>
            <a:r>
              <a:rPr lang="zh-CN" altLang="en-US" dirty="0" smtClean="0"/>
              <a:t>任意设备</a:t>
            </a:r>
          </a:p>
          <a:p>
            <a:pPr marL="628650" lvl="1" indent="-171450">
              <a:buFont typeface="Arial" pitchFamily="34" charset="0"/>
              <a:buChar char="•"/>
            </a:pPr>
            <a:r>
              <a:rPr lang="en-US" altLang="zh-CN" dirty="0" smtClean="0"/>
              <a:t>PC</a:t>
            </a:r>
            <a:r>
              <a:rPr lang="zh-CN" altLang="en-US" dirty="0" smtClean="0"/>
              <a:t>、移动终端、电视、游戏机、汽车</a:t>
            </a:r>
          </a:p>
          <a:p>
            <a:pPr marL="171450" indent="-171450">
              <a:buFont typeface="Arial" pitchFamily="34" charset="0"/>
              <a:buChar char="•"/>
            </a:pPr>
            <a:r>
              <a:rPr lang="zh-CN" altLang="en-US" dirty="0" smtClean="0"/>
              <a:t>任意平台</a:t>
            </a:r>
          </a:p>
          <a:p>
            <a:pPr marL="628650" lvl="1" indent="-171450">
              <a:buFont typeface="Arial" pitchFamily="34" charset="0"/>
              <a:buChar char="•"/>
            </a:pPr>
            <a:r>
              <a:rPr lang="en-US" altLang="zh-CN" dirty="0" smtClean="0"/>
              <a:t>Windows</a:t>
            </a:r>
            <a:r>
              <a:rPr lang="zh-CN" altLang="en-US" dirty="0" smtClean="0"/>
              <a:t>、</a:t>
            </a:r>
            <a:r>
              <a:rPr lang="en-US" altLang="zh-CN" dirty="0" smtClean="0"/>
              <a:t>Unix</a:t>
            </a:r>
            <a:r>
              <a:rPr lang="zh-CN" altLang="en-US" dirty="0" smtClean="0"/>
              <a:t>、</a:t>
            </a:r>
            <a:r>
              <a:rPr lang="en-US" altLang="zh-CN" dirty="0" smtClean="0"/>
              <a:t>Linux</a:t>
            </a:r>
            <a:r>
              <a:rPr lang="zh-CN" altLang="en-US" dirty="0" smtClean="0"/>
              <a:t>、</a:t>
            </a:r>
            <a:r>
              <a:rPr lang="en-US" altLang="zh-CN" dirty="0" err="1" smtClean="0"/>
              <a:t>iOS</a:t>
            </a:r>
            <a:r>
              <a:rPr lang="zh-CN" altLang="en-US" dirty="0" smtClean="0"/>
              <a:t>、</a:t>
            </a:r>
            <a:r>
              <a:rPr lang="en-US" altLang="zh-CN" dirty="0" err="1" smtClean="0"/>
              <a:t>Andriod</a:t>
            </a:r>
            <a:endParaRPr lang="en-US" altLang="zh-CN" dirty="0" smtClean="0"/>
          </a:p>
          <a:p>
            <a:pPr marL="628650" lvl="1" indent="-171450">
              <a:buFont typeface="Arial" pitchFamily="34" charset="0"/>
              <a:buChar char="•"/>
            </a:pPr>
            <a:r>
              <a:rPr lang="en-US" altLang="zh-CN" dirty="0" smtClean="0"/>
              <a:t>IE</a:t>
            </a:r>
            <a:r>
              <a:rPr lang="zh-CN" altLang="en-US" dirty="0" smtClean="0"/>
              <a:t>、</a:t>
            </a:r>
            <a:r>
              <a:rPr lang="en-US" altLang="zh-CN" dirty="0" smtClean="0"/>
              <a:t>Firefox</a:t>
            </a:r>
            <a:r>
              <a:rPr lang="zh-CN" altLang="en-US" dirty="0" smtClean="0"/>
              <a:t>、</a:t>
            </a:r>
            <a:r>
              <a:rPr lang="en-US" altLang="zh-CN" dirty="0" smtClean="0"/>
              <a:t>Chrome</a:t>
            </a:r>
            <a:r>
              <a:rPr lang="zh-CN" altLang="en-US" dirty="0" smtClean="0"/>
              <a:t>、</a:t>
            </a:r>
            <a:r>
              <a:rPr lang="en-US" altLang="zh-CN" dirty="0" smtClean="0"/>
              <a:t>Safari</a:t>
            </a:r>
            <a:r>
              <a:rPr lang="zh-CN" altLang="en-US" dirty="0" smtClean="0"/>
              <a:t>、</a:t>
            </a:r>
            <a:r>
              <a:rPr lang="en-US" altLang="zh-CN" dirty="0" smtClean="0"/>
              <a:t>Opera</a:t>
            </a:r>
          </a:p>
          <a:p>
            <a:pPr marL="171450" indent="-171450">
              <a:buFont typeface="Arial" pitchFamily="34" charset="0"/>
              <a:buChar char="•"/>
            </a:pPr>
            <a:r>
              <a:rPr lang="zh-CN" altLang="en-US" dirty="0" smtClean="0"/>
              <a:t>任意语言</a:t>
            </a:r>
          </a:p>
          <a:p>
            <a:pPr marL="628650" lvl="1" indent="-171450">
              <a:buFont typeface="Arial" pitchFamily="34" charset="0"/>
              <a:buChar char="•"/>
            </a:pPr>
            <a:r>
              <a:rPr lang="zh-CN" altLang="en-US" dirty="0" smtClean="0"/>
              <a:t>人的语言：中文、英语、法语、德语、日语等等</a:t>
            </a:r>
          </a:p>
          <a:p>
            <a:pPr marL="628650" lvl="1" indent="-171450">
              <a:buFont typeface="Arial" pitchFamily="34" charset="0"/>
              <a:buChar char="•"/>
            </a:pPr>
            <a:r>
              <a:rPr lang="zh-CN" altLang="en-US" dirty="0" smtClean="0"/>
              <a:t>机器语言：</a:t>
            </a:r>
            <a:r>
              <a:rPr lang="en-US" altLang="zh-CN" dirty="0" smtClean="0"/>
              <a:t>JSP</a:t>
            </a:r>
            <a:r>
              <a:rPr lang="zh-CN" altLang="en-US" dirty="0" smtClean="0"/>
              <a:t>、</a:t>
            </a:r>
            <a:r>
              <a:rPr lang="en-US" altLang="zh-CN" dirty="0" smtClean="0"/>
              <a:t>ASP</a:t>
            </a:r>
            <a:r>
              <a:rPr lang="zh-CN" altLang="en-US" dirty="0" smtClean="0"/>
              <a:t>、</a:t>
            </a:r>
            <a:r>
              <a:rPr lang="en-US" altLang="zh-CN" dirty="0" smtClean="0"/>
              <a:t>PHP</a:t>
            </a:r>
            <a:r>
              <a:rPr lang="zh-CN" altLang="en-US" dirty="0" smtClean="0"/>
              <a:t>、</a:t>
            </a:r>
            <a:r>
              <a:rPr lang="en-US" altLang="zh-CN" dirty="0" smtClean="0"/>
              <a:t>Python</a:t>
            </a:r>
            <a:r>
              <a:rPr lang="zh-CN" altLang="en-US" dirty="0" smtClean="0"/>
              <a:t>、</a:t>
            </a:r>
            <a:r>
              <a:rPr lang="en-US" altLang="zh-CN" dirty="0" smtClean="0"/>
              <a:t>CGI</a:t>
            </a:r>
            <a:r>
              <a:rPr lang="zh-CN" altLang="en-US" dirty="0" smtClean="0"/>
              <a:t>、</a:t>
            </a:r>
            <a:r>
              <a:rPr lang="en-US" altLang="zh-CN" dirty="0" smtClean="0"/>
              <a:t>JS</a:t>
            </a:r>
            <a:r>
              <a:rPr lang="zh-CN" altLang="en-US" dirty="0" smtClean="0"/>
              <a:t>、</a:t>
            </a:r>
            <a:r>
              <a:rPr lang="en-US" altLang="zh-CN" dirty="0" smtClean="0"/>
              <a:t>Dart</a:t>
            </a:r>
            <a:r>
              <a:rPr lang="zh-CN" altLang="en-US" dirty="0" smtClean="0"/>
              <a:t>等等（当然还有</a:t>
            </a:r>
            <a:r>
              <a:rPr lang="en-US" altLang="zh-CN" dirty="0" smtClean="0"/>
              <a:t>.NET</a:t>
            </a:r>
            <a:r>
              <a:rPr lang="zh-CN" altLang="en-US" dirty="0" smtClean="0"/>
              <a:t>、</a:t>
            </a:r>
            <a:r>
              <a:rPr lang="en-US" altLang="zh-CN" dirty="0" smtClean="0"/>
              <a:t>Ruby</a:t>
            </a:r>
            <a:r>
              <a:rPr lang="zh-CN" altLang="en-US" dirty="0" smtClean="0"/>
              <a:t>、</a:t>
            </a:r>
            <a:r>
              <a:rPr lang="en-US" altLang="zh-CN" dirty="0" smtClean="0"/>
              <a:t>Flash</a:t>
            </a:r>
            <a:r>
              <a:rPr lang="zh-CN" altLang="en-US" dirty="0" smtClean="0"/>
              <a:t>等等）</a:t>
            </a:r>
          </a:p>
          <a:p>
            <a:pPr marL="171450" indent="-171450">
              <a:buFont typeface="Arial" pitchFamily="34" charset="0"/>
              <a:buChar char="•"/>
            </a:pPr>
            <a:r>
              <a:rPr lang="zh-CN" altLang="en-US" dirty="0" smtClean="0"/>
              <a:t>任意时间</a:t>
            </a:r>
            <a:endParaRPr lang="en-US" altLang="zh-CN" dirty="0" smtClean="0"/>
          </a:p>
          <a:p>
            <a:pPr marL="171450" indent="-171450">
              <a:buFont typeface="Arial" pitchFamily="34" charset="0"/>
              <a:buChar char="•"/>
            </a:pPr>
            <a:r>
              <a:rPr lang="zh-CN" altLang="en-US" dirty="0" smtClean="0"/>
              <a:t>任意地点</a:t>
            </a:r>
            <a:endParaRPr lang="en-US" altLang="zh-CN" dirty="0" smtClean="0"/>
          </a:p>
          <a:p>
            <a:pPr marL="171450" indent="-171450">
              <a:buFont typeface="Arial" pitchFamily="34" charset="0"/>
              <a:buChar char="•"/>
            </a:pPr>
            <a:r>
              <a:rPr lang="zh-CN" altLang="en-US" dirty="0" smtClean="0"/>
              <a:t>任意信息来源</a:t>
            </a:r>
            <a:endParaRPr lang="en-US" altLang="zh-CN" dirty="0" smtClean="0"/>
          </a:p>
          <a:p>
            <a:pPr marL="628650" lvl="1" indent="-171450">
              <a:buFont typeface="Arial" pitchFamily="34" charset="0"/>
              <a:buChar char="•"/>
            </a:pPr>
            <a:r>
              <a:rPr lang="zh-CN" altLang="en-US" dirty="0" smtClean="0"/>
              <a:t>传感器、人的输入、摄像头、数据库、邮件系统、文件系统、消息系统等等</a:t>
            </a:r>
          </a:p>
          <a:p>
            <a:endParaRPr lang="en-US" altLang="zh-CN" dirty="0" smtClean="0"/>
          </a:p>
          <a:p>
            <a:r>
              <a:rPr lang="en-US" altLang="zh-CN" sz="900" kern="1200" dirty="0" smtClean="0">
                <a:solidFill>
                  <a:schemeClr val="tx1"/>
                </a:solidFill>
                <a:effectLst/>
                <a:latin typeface="Times New Roman" pitchFamily="18" charset="0"/>
                <a:ea typeface="宋体" pitchFamily="2" charset="-122"/>
                <a:cs typeface="+mn-cs"/>
              </a:rPr>
              <a:t>Web</a:t>
            </a:r>
            <a:r>
              <a:rPr lang="zh-CN" altLang="zh-CN" sz="900" kern="1200" dirty="0" smtClean="0">
                <a:solidFill>
                  <a:schemeClr val="tx1"/>
                </a:solidFill>
                <a:effectLst/>
                <a:latin typeface="Times New Roman" pitchFamily="18" charset="0"/>
                <a:ea typeface="宋体" pitchFamily="2" charset="-122"/>
                <a:cs typeface="+mn-cs"/>
              </a:rPr>
              <a:t>可以在任意时间任意地点将任意信息来源的任意类型任意格式信息传递给任意设备任意平台上的任意接收者进行处理</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a:t>
            </a:fld>
            <a:endParaRPr lang="en-US" altLang="zh-CN"/>
          </a:p>
        </p:txBody>
      </p:sp>
    </p:spTree>
    <p:extLst>
      <p:ext uri="{BB962C8B-B14F-4D97-AF65-F5344CB8AC3E}">
        <p14:creationId xmlns:p14="http://schemas.microsoft.com/office/powerpoint/2010/main" val="13498814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Name Registration</a:t>
            </a:r>
          </a:p>
          <a:p>
            <a:endParaRPr lang="en-US" altLang="zh-CN" dirty="0" smtClean="0"/>
          </a:p>
          <a:p>
            <a:r>
              <a:rPr lang="zh-CN" altLang="en-US" dirty="0" smtClean="0"/>
              <a:t>顶级域名注册由</a:t>
            </a:r>
            <a:r>
              <a:rPr lang="en-US" altLang="zh-CN" dirty="0" smtClean="0"/>
              <a:t>ICANN</a:t>
            </a:r>
            <a:r>
              <a:rPr lang="zh-CN" altLang="en-US" dirty="0" smtClean="0"/>
              <a:t>管理</a:t>
            </a:r>
            <a:endParaRPr lang="en-US" altLang="zh-CN" dirty="0" smtClean="0"/>
          </a:p>
          <a:p>
            <a:r>
              <a:rPr lang="zh-CN" altLang="en-US" dirty="0" smtClean="0"/>
              <a:t>国际代码域名下的由各个国家管理，所以我们国家积极推广</a:t>
            </a:r>
            <a:r>
              <a:rPr lang="en-US" altLang="zh-CN" dirty="0" err="1" smtClean="0"/>
              <a:t>cn</a:t>
            </a:r>
            <a:r>
              <a:rPr lang="zh-CN" altLang="en-US" dirty="0" smtClean="0"/>
              <a:t>域名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108</a:t>
            </a:fld>
            <a:endParaRPr lang="en-US" altLang="zh-CN"/>
          </a:p>
        </p:txBody>
      </p:sp>
    </p:spTree>
    <p:extLst>
      <p:ext uri="{BB962C8B-B14F-4D97-AF65-F5344CB8AC3E}">
        <p14:creationId xmlns:p14="http://schemas.microsoft.com/office/powerpoint/2010/main" val="29083796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Address Resolution</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109</a:t>
            </a:fld>
            <a:endParaRPr lang="en-US" altLang="zh-CN"/>
          </a:p>
        </p:txBody>
      </p:sp>
    </p:spTree>
    <p:extLst>
      <p:ext uri="{BB962C8B-B14F-4D97-AF65-F5344CB8AC3E}">
        <p14:creationId xmlns:p14="http://schemas.microsoft.com/office/powerpoint/2010/main" val="4594995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CJK</a:t>
            </a:r>
            <a:r>
              <a:rPr lang="zh-CN" altLang="en-US" dirty="0" smtClean="0"/>
              <a:t>：</a:t>
            </a:r>
            <a:r>
              <a:rPr lang="en-US" altLang="zh-CN" dirty="0" err="1" smtClean="0"/>
              <a:t>china,japan,korea</a:t>
            </a:r>
            <a:endParaRPr lang="en-US" altLang="zh-CN" dirty="0" smtClean="0"/>
          </a:p>
          <a:p>
            <a:r>
              <a:rPr lang="en-US" altLang="zh-CN" dirty="0" smtClean="0"/>
              <a:t>GB2312:</a:t>
            </a:r>
            <a:r>
              <a:rPr lang="zh-CN" altLang="en-US" dirty="0" smtClean="0"/>
              <a:t>最常用</a:t>
            </a:r>
            <a:endParaRPr lang="en-US" altLang="zh-CN" dirty="0" smtClean="0"/>
          </a:p>
          <a:p>
            <a:r>
              <a:rPr lang="en-US" altLang="zh-CN" dirty="0" smtClean="0"/>
              <a:t>GBK</a:t>
            </a:r>
            <a:r>
              <a:rPr lang="zh-CN" altLang="en-US" dirty="0" smtClean="0"/>
              <a:t>：大字符集</a:t>
            </a:r>
            <a:endParaRPr lang="en-US" altLang="zh-CN" dirty="0" smtClean="0"/>
          </a:p>
          <a:p>
            <a:r>
              <a:rPr lang="en-US" altLang="zh-CN" dirty="0" smtClean="0"/>
              <a:t>BIG5</a:t>
            </a:r>
            <a:r>
              <a:rPr lang="zh-CN" altLang="en-US" dirty="0" smtClean="0"/>
              <a:t>：繁体字</a:t>
            </a:r>
            <a:endParaRPr lang="en-US" altLang="zh-CN" dirty="0" smtClean="0"/>
          </a:p>
          <a:p>
            <a:r>
              <a:rPr lang="en-US" altLang="zh-CN" dirty="0" smtClean="0"/>
              <a:t>Unicode</a:t>
            </a:r>
            <a:r>
              <a:rPr lang="zh-CN" altLang="en-US" dirty="0" smtClean="0"/>
              <a:t>在本</a:t>
            </a:r>
            <a:r>
              <a:rPr lang="en-US" altLang="zh-CN" dirty="0" smtClean="0"/>
              <a:t>lecture</a:t>
            </a:r>
            <a:r>
              <a:rPr lang="zh-CN" altLang="en-US" dirty="0" smtClean="0"/>
              <a:t>后面会有进一步介绍</a:t>
            </a:r>
            <a:endParaRPr lang="en-US" altLang="zh-CN" dirty="0" smtClean="0"/>
          </a:p>
          <a:p>
            <a:r>
              <a:rPr lang="en-US" altLang="zh-CN" dirty="0" smtClean="0"/>
              <a:t>UTF-8</a:t>
            </a:r>
            <a:r>
              <a:rPr lang="zh-CN" altLang="en-US" dirty="0" smtClean="0"/>
              <a:t>：以字节为单位</a:t>
            </a:r>
            <a:endParaRPr lang="en-US" altLang="zh-CN" dirty="0" smtClean="0"/>
          </a:p>
          <a:p>
            <a:r>
              <a:rPr lang="en-US" altLang="zh-CN" dirty="0" smtClean="0"/>
              <a:t>UTF-16</a:t>
            </a:r>
            <a:r>
              <a:rPr lang="zh-CN" altLang="en-US" dirty="0" smtClean="0"/>
              <a:t>：以</a:t>
            </a:r>
            <a:r>
              <a:rPr lang="en-US" altLang="zh-CN" dirty="0" smtClean="0"/>
              <a:t>16</a:t>
            </a:r>
            <a:r>
              <a:rPr lang="zh-CN" altLang="en-US" dirty="0" smtClean="0"/>
              <a:t>位无符号整数为单位</a:t>
            </a:r>
            <a:endParaRPr lang="en-US" altLang="zh-CN" dirty="0" smtClean="0"/>
          </a:p>
          <a:p>
            <a:r>
              <a:rPr lang="en-US" altLang="zh-CN" dirty="0" smtClean="0"/>
              <a:t>UTF-32</a:t>
            </a:r>
            <a:r>
              <a:rPr lang="zh-CN" altLang="en-US" dirty="0" smtClean="0"/>
              <a:t>：以</a:t>
            </a:r>
            <a:r>
              <a:rPr lang="en-US" altLang="zh-CN" dirty="0" smtClean="0"/>
              <a:t>32</a:t>
            </a:r>
            <a:r>
              <a:rPr lang="zh-CN" altLang="en-US" dirty="0" smtClean="0"/>
              <a:t>位无符号整数为单位</a:t>
            </a:r>
            <a:endParaRPr lang="en-US" altLang="zh-CN" dirty="0" smtClean="0"/>
          </a:p>
          <a:p>
            <a:r>
              <a:rPr lang="en-US" altLang="zh-CN" dirty="0" smtClean="0"/>
              <a:t>UCS-4</a:t>
            </a:r>
            <a:r>
              <a:rPr lang="zh-CN" altLang="en-US" dirty="0" smtClean="0"/>
              <a:t>：</a:t>
            </a:r>
            <a:r>
              <a:rPr lang="en-US" altLang="zh-CN" dirty="0" smtClean="0"/>
              <a:t>4</a:t>
            </a:r>
            <a:r>
              <a:rPr lang="zh-CN" altLang="en-US" dirty="0" smtClean="0"/>
              <a:t>个字节，</a:t>
            </a:r>
            <a:r>
              <a:rPr lang="en-US" altLang="zh-CN" dirty="0" smtClean="0"/>
              <a:t>32</a:t>
            </a:r>
            <a:r>
              <a:rPr lang="zh-CN" altLang="en-US" dirty="0" smtClean="0"/>
              <a:t>位一个字符，去掉前导两个字节为</a:t>
            </a:r>
            <a:r>
              <a:rPr lang="en-US" altLang="zh-CN" dirty="0" smtClean="0"/>
              <a:t>UCS-2</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110</a:t>
            </a:fld>
            <a:endParaRPr lang="en-US" altLang="zh-CN"/>
          </a:p>
        </p:txBody>
      </p:sp>
    </p:spTree>
    <p:extLst>
      <p:ext uri="{BB962C8B-B14F-4D97-AF65-F5344CB8AC3E}">
        <p14:creationId xmlns:p14="http://schemas.microsoft.com/office/powerpoint/2010/main" val="1153198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在了解了</a:t>
            </a:r>
            <a:r>
              <a:rPr lang="en-US" altLang="zh-CN" dirty="0" smtClean="0"/>
              <a:t>Web</a:t>
            </a:r>
            <a:r>
              <a:rPr lang="zh-CN" altLang="en-US" dirty="0" smtClean="0"/>
              <a:t>相关基本概念之后，进入各个具体技术细节之前，我们从宏观上来看下什么是</a:t>
            </a:r>
            <a:r>
              <a:rPr lang="en-US" altLang="zh-CN" dirty="0" smtClean="0"/>
              <a:t>Web</a:t>
            </a:r>
            <a:r>
              <a:rPr lang="zh-CN" altLang="en-US" dirty="0" smtClean="0"/>
              <a:t>应用，</a:t>
            </a:r>
            <a:r>
              <a:rPr lang="en-US" altLang="zh-CN" dirty="0" smtClean="0"/>
              <a:t>Web</a:t>
            </a:r>
            <a:r>
              <a:rPr lang="zh-CN" altLang="en-US" dirty="0" smtClean="0"/>
              <a:t>应用的发展趋势，以及一个</a:t>
            </a:r>
            <a:r>
              <a:rPr lang="en-US" altLang="zh-CN" dirty="0" smtClean="0"/>
              <a:t>Web</a:t>
            </a:r>
            <a:r>
              <a:rPr lang="zh-CN" altLang="en-US" dirty="0" smtClean="0"/>
              <a:t>应用项目构建的具体过程和步骤，所涉及的人员和角色。</a:t>
            </a:r>
            <a:endParaRPr lang="en-US" altLang="zh-CN" dirty="0" smtClean="0"/>
          </a:p>
          <a:p>
            <a:r>
              <a:rPr lang="zh-CN" altLang="en-US" dirty="0" smtClean="0"/>
              <a:t>这些过程可能会延续一个很长的时间，也可能会在一天或几天中进行反复迭代。</a:t>
            </a:r>
            <a:endParaRPr lang="en-US" altLang="zh-CN" dirty="0" smtClean="0"/>
          </a:p>
          <a:p>
            <a:r>
              <a:rPr lang="zh-CN" altLang="en-US" dirty="0" smtClean="0"/>
              <a:t>这些角色可能集中在一个人身上（比如我们的</a:t>
            </a:r>
            <a:r>
              <a:rPr lang="en-US" altLang="zh-CN" dirty="0" smtClean="0"/>
              <a:t>Project</a:t>
            </a:r>
            <a:r>
              <a:rPr lang="zh-CN" altLang="en-US" dirty="0" smtClean="0"/>
              <a:t>），也可能每个角色有很多人充当。</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111</a:t>
            </a:fld>
            <a:endParaRPr lang="en-US" altLang="zh-CN"/>
          </a:p>
        </p:txBody>
      </p:sp>
    </p:spTree>
    <p:extLst>
      <p:ext uri="{BB962C8B-B14F-4D97-AF65-F5344CB8AC3E}">
        <p14:creationId xmlns:p14="http://schemas.microsoft.com/office/powerpoint/2010/main" val="39291905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网站和应用的混合</a:t>
            </a:r>
            <a:endParaRPr lang="en-US" altLang="zh-CN" dirty="0" smtClean="0"/>
          </a:p>
          <a:p>
            <a:r>
              <a:rPr lang="zh-CN" altLang="en-US" dirty="0" smtClean="0"/>
              <a:t>需要较少本地资源，本地仅作为入口，主要内容留存服务器端</a:t>
            </a:r>
            <a:endParaRPr lang="en-US" altLang="zh-CN" dirty="0" smtClean="0"/>
          </a:p>
          <a:p>
            <a:r>
              <a:rPr lang="zh-CN" altLang="en-US" dirty="0" smtClean="0"/>
              <a:t>目标是既可以在线完成工作，也可以（暂时）离线完成工作</a:t>
            </a:r>
            <a:endParaRPr lang="en-US" altLang="zh-CN" dirty="0" smtClean="0"/>
          </a:p>
          <a:p>
            <a:endParaRPr lang="en-US" altLang="zh-CN" dirty="0" smtClean="0"/>
          </a:p>
          <a:p>
            <a:r>
              <a:rPr lang="zh-CN" altLang="en-US" sz="900" kern="1200" dirty="0" smtClean="0">
                <a:solidFill>
                  <a:schemeClr val="tx1"/>
                </a:solidFill>
                <a:effectLst/>
                <a:latin typeface="Times New Roman" pitchFamily="18" charset="0"/>
                <a:ea typeface="宋体" pitchFamily="2" charset="-122"/>
                <a:cs typeface="+mn-cs"/>
              </a:rPr>
              <a:t>进一步抽象的说：</a:t>
            </a:r>
            <a:endParaRPr lang="en-US" altLang="zh-CN" sz="900" kern="1200" dirty="0" smtClean="0">
              <a:solidFill>
                <a:schemeClr val="tx1"/>
              </a:solidFill>
              <a:effectLst/>
              <a:latin typeface="Times New Roman" pitchFamily="18" charset="0"/>
              <a:ea typeface="宋体" pitchFamily="2" charset="-122"/>
              <a:cs typeface="+mn-cs"/>
            </a:endParaRPr>
          </a:p>
          <a:p>
            <a:r>
              <a:rPr lang="zh-CN" altLang="zh-CN" sz="900" kern="1200" dirty="0" smtClean="0">
                <a:solidFill>
                  <a:schemeClr val="tx1"/>
                </a:solidFill>
                <a:effectLst/>
                <a:latin typeface="Times New Roman" pitchFamily="18" charset="0"/>
                <a:ea typeface="宋体" pitchFamily="2" charset="-122"/>
                <a:cs typeface="+mn-cs"/>
              </a:rPr>
              <a:t>什么是</a:t>
            </a:r>
            <a:r>
              <a:rPr lang="en-US" altLang="zh-CN" sz="900" kern="1200" dirty="0" smtClean="0">
                <a:solidFill>
                  <a:schemeClr val="tx1"/>
                </a:solidFill>
                <a:effectLst/>
                <a:latin typeface="Times New Roman" pitchFamily="18" charset="0"/>
                <a:ea typeface="宋体" pitchFamily="2" charset="-122"/>
                <a:cs typeface="+mn-cs"/>
              </a:rPr>
              <a:t>Web</a:t>
            </a:r>
            <a:r>
              <a:rPr lang="zh-CN" altLang="zh-CN" sz="900" kern="1200" dirty="0" smtClean="0">
                <a:solidFill>
                  <a:schemeClr val="tx1"/>
                </a:solidFill>
                <a:effectLst/>
                <a:latin typeface="Times New Roman" pitchFamily="18" charset="0"/>
                <a:ea typeface="宋体" pitchFamily="2" charset="-122"/>
                <a:cs typeface="+mn-cs"/>
              </a:rPr>
              <a:t>？可以通过</a:t>
            </a:r>
            <a:r>
              <a:rPr lang="en-US" altLang="zh-CN" sz="900" kern="1200" dirty="0" smtClean="0">
                <a:solidFill>
                  <a:schemeClr val="tx1"/>
                </a:solidFill>
                <a:effectLst/>
                <a:latin typeface="Times New Roman" pitchFamily="18" charset="0"/>
                <a:ea typeface="宋体" pitchFamily="2" charset="-122"/>
                <a:cs typeface="+mn-cs"/>
              </a:rPr>
              <a:t>HTTP</a:t>
            </a:r>
            <a:r>
              <a:rPr lang="zh-CN" altLang="zh-CN" sz="900" kern="1200" dirty="0" smtClean="0">
                <a:solidFill>
                  <a:schemeClr val="tx1"/>
                </a:solidFill>
                <a:effectLst/>
                <a:latin typeface="Times New Roman" pitchFamily="18" charset="0"/>
                <a:ea typeface="宋体" pitchFamily="2" charset="-122"/>
                <a:cs typeface="+mn-cs"/>
              </a:rPr>
              <a:t>服务器（或者说</a:t>
            </a:r>
            <a:r>
              <a:rPr lang="en-US" altLang="zh-CN" sz="900" kern="1200" dirty="0" smtClean="0">
                <a:solidFill>
                  <a:schemeClr val="tx1"/>
                </a:solidFill>
                <a:effectLst/>
                <a:latin typeface="Times New Roman" pitchFamily="18" charset="0"/>
                <a:ea typeface="宋体" pitchFamily="2" charset="-122"/>
                <a:cs typeface="+mn-cs"/>
              </a:rPr>
              <a:t>Web</a:t>
            </a:r>
            <a:r>
              <a:rPr lang="zh-CN" altLang="zh-CN" sz="900" kern="1200" dirty="0" smtClean="0">
                <a:solidFill>
                  <a:schemeClr val="tx1"/>
                </a:solidFill>
                <a:effectLst/>
                <a:latin typeface="Times New Roman" pitchFamily="18" charset="0"/>
                <a:ea typeface="宋体" pitchFamily="2" charset="-122"/>
                <a:cs typeface="+mn-cs"/>
              </a:rPr>
              <a:t>服务器）访问到的各类资源（包括各类实体资源和资源处理方式）的总和</a:t>
            </a:r>
            <a:endParaRPr lang="zh-CN" altLang="zh-CN" sz="900" dirty="0" smtClean="0">
              <a:effectLst/>
            </a:endParaRPr>
          </a:p>
          <a:p>
            <a:r>
              <a:rPr lang="zh-CN" altLang="zh-CN" sz="900" kern="1200" dirty="0" smtClean="0">
                <a:solidFill>
                  <a:schemeClr val="tx1"/>
                </a:solidFill>
                <a:effectLst/>
                <a:latin typeface="Times New Roman" pitchFamily="18" charset="0"/>
                <a:ea typeface="宋体" pitchFamily="2" charset="-122"/>
                <a:cs typeface="+mn-cs"/>
              </a:rPr>
              <a:t>什么是</a:t>
            </a:r>
            <a:r>
              <a:rPr lang="en-US" altLang="zh-CN" sz="900" kern="1200" dirty="0" smtClean="0">
                <a:solidFill>
                  <a:schemeClr val="tx1"/>
                </a:solidFill>
                <a:effectLst/>
                <a:latin typeface="Times New Roman" pitchFamily="18" charset="0"/>
                <a:ea typeface="宋体" pitchFamily="2" charset="-122"/>
                <a:cs typeface="+mn-cs"/>
              </a:rPr>
              <a:t>Web</a:t>
            </a:r>
            <a:r>
              <a:rPr lang="zh-CN" altLang="zh-CN" sz="900" kern="1200" dirty="0" smtClean="0">
                <a:solidFill>
                  <a:schemeClr val="tx1"/>
                </a:solidFill>
                <a:effectLst/>
                <a:latin typeface="Times New Roman" pitchFamily="18" charset="0"/>
                <a:ea typeface="宋体" pitchFamily="2" charset="-122"/>
                <a:cs typeface="+mn-cs"/>
              </a:rPr>
              <a:t>应用？以</a:t>
            </a:r>
            <a:r>
              <a:rPr lang="en-US" altLang="zh-CN" sz="900" kern="1200" dirty="0" smtClean="0">
                <a:solidFill>
                  <a:schemeClr val="tx1"/>
                </a:solidFill>
                <a:effectLst/>
                <a:latin typeface="Times New Roman" pitchFamily="18" charset="0"/>
                <a:ea typeface="宋体" pitchFamily="2" charset="-122"/>
                <a:cs typeface="+mn-cs"/>
              </a:rPr>
              <a:t>B/S</a:t>
            </a:r>
            <a:r>
              <a:rPr lang="zh-CN" altLang="zh-CN" sz="900" kern="1200" dirty="0" smtClean="0">
                <a:solidFill>
                  <a:schemeClr val="tx1"/>
                </a:solidFill>
                <a:effectLst/>
                <a:latin typeface="Times New Roman" pitchFamily="18" charset="0"/>
                <a:ea typeface="宋体" pitchFamily="2" charset="-122"/>
                <a:cs typeface="+mn-cs"/>
              </a:rPr>
              <a:t>模式（</a:t>
            </a:r>
            <a:r>
              <a:rPr lang="en-US" altLang="zh-CN" sz="900" kern="1200" dirty="0" smtClean="0">
                <a:solidFill>
                  <a:schemeClr val="tx1"/>
                </a:solidFill>
                <a:effectLst/>
                <a:latin typeface="Times New Roman" pitchFamily="18" charset="0"/>
                <a:ea typeface="宋体" pitchFamily="2" charset="-122"/>
                <a:cs typeface="+mn-cs"/>
              </a:rPr>
              <a:t>B</a:t>
            </a:r>
            <a:r>
              <a:rPr lang="zh-CN" altLang="zh-CN" sz="900" kern="1200" dirty="0" smtClean="0">
                <a:solidFill>
                  <a:schemeClr val="tx1"/>
                </a:solidFill>
                <a:effectLst/>
                <a:latin typeface="Times New Roman" pitchFamily="18" charset="0"/>
                <a:ea typeface="宋体" pitchFamily="2" charset="-122"/>
                <a:cs typeface="+mn-cs"/>
              </a:rPr>
              <a:t>不是必须的），通过</a:t>
            </a:r>
            <a:r>
              <a:rPr lang="en-US" altLang="zh-CN" sz="900" kern="1200" dirty="0" smtClean="0">
                <a:solidFill>
                  <a:schemeClr val="tx1"/>
                </a:solidFill>
                <a:effectLst/>
                <a:latin typeface="Times New Roman" pitchFamily="18" charset="0"/>
                <a:ea typeface="宋体" pitchFamily="2" charset="-122"/>
                <a:cs typeface="+mn-cs"/>
              </a:rPr>
              <a:t>HTTP</a:t>
            </a:r>
            <a:r>
              <a:rPr lang="zh-CN" altLang="zh-CN" sz="900" kern="1200" dirty="0" smtClean="0">
                <a:solidFill>
                  <a:schemeClr val="tx1"/>
                </a:solidFill>
                <a:effectLst/>
                <a:latin typeface="Times New Roman" pitchFamily="18" charset="0"/>
                <a:ea typeface="宋体" pitchFamily="2" charset="-122"/>
                <a:cs typeface="+mn-cs"/>
              </a:rPr>
              <a:t>协议（将来可能还有其他协议）处理（或者说操作，即新建、读取、修改、删除）由</a:t>
            </a:r>
            <a:r>
              <a:rPr lang="en-US" altLang="zh-CN" sz="900" kern="1200" dirty="0" smtClean="0">
                <a:solidFill>
                  <a:schemeClr val="tx1"/>
                </a:solidFill>
                <a:effectLst/>
                <a:latin typeface="Times New Roman" pitchFamily="18" charset="0"/>
                <a:ea typeface="宋体" pitchFamily="2" charset="-122"/>
                <a:cs typeface="+mn-cs"/>
              </a:rPr>
              <a:t>HTML</a:t>
            </a:r>
            <a:r>
              <a:rPr lang="zh-CN" altLang="zh-CN" sz="900" kern="1200" dirty="0" smtClean="0">
                <a:solidFill>
                  <a:schemeClr val="tx1"/>
                </a:solidFill>
                <a:effectLst/>
                <a:latin typeface="Times New Roman" pitchFamily="18" charset="0"/>
                <a:ea typeface="宋体" pitchFamily="2" charset="-122"/>
                <a:cs typeface="+mn-cs"/>
              </a:rPr>
              <a:t>组织（不是必须）的各类资源</a:t>
            </a:r>
            <a:endParaRPr lang="zh-CN" altLang="zh-CN" sz="900" dirty="0" smtClean="0">
              <a:effectLst/>
            </a:endParaRPr>
          </a:p>
          <a:p>
            <a:endParaRPr lang="en-US" altLang="zh-CN" dirty="0" smtClean="0"/>
          </a:p>
          <a:p>
            <a:r>
              <a:rPr lang="zh-CN" altLang="en-US" dirty="0" smtClean="0"/>
              <a:t>到目前为止，</a:t>
            </a:r>
            <a:r>
              <a:rPr lang="en-US" altLang="zh-CN" dirty="0" smtClean="0"/>
              <a:t>HTTP</a:t>
            </a:r>
            <a:r>
              <a:rPr lang="zh-CN" altLang="en-US" dirty="0" smtClean="0"/>
              <a:t>（或者</a:t>
            </a:r>
            <a:r>
              <a:rPr lang="en-US" altLang="zh-CN" dirty="0" smtClean="0"/>
              <a:t>HTTPS</a:t>
            </a:r>
            <a:r>
              <a:rPr lang="zh-CN" altLang="en-US" dirty="0" smtClean="0"/>
              <a:t>）是必须的，他决定了</a:t>
            </a:r>
            <a:r>
              <a:rPr lang="en-US" altLang="zh-CN" dirty="0" smtClean="0"/>
              <a:t>Web</a:t>
            </a:r>
            <a:r>
              <a:rPr lang="zh-CN" altLang="en-US" dirty="0" smtClean="0"/>
              <a:t>应用的各类特性，比如无状态，可穿透防火墙等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112</a:t>
            </a:fld>
            <a:endParaRPr lang="en-US" altLang="zh-CN"/>
          </a:p>
        </p:txBody>
      </p:sp>
    </p:spTree>
    <p:extLst>
      <p:ext uri="{BB962C8B-B14F-4D97-AF65-F5344CB8AC3E}">
        <p14:creationId xmlns:p14="http://schemas.microsoft.com/office/powerpoint/2010/main" val="22422878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早年的</a:t>
            </a:r>
            <a:r>
              <a:rPr lang="en-US" altLang="zh-CN" dirty="0" smtClean="0"/>
              <a:t>Web</a:t>
            </a:r>
            <a:r>
              <a:rPr lang="zh-CN" altLang="en-US" dirty="0" smtClean="0"/>
              <a:t>应用都属于静态站点，用户请求的是既有的静态资源，开发人员了解</a:t>
            </a:r>
            <a:r>
              <a:rPr lang="en-US" altLang="zh-CN" dirty="0" smtClean="0"/>
              <a:t>HTML</a:t>
            </a:r>
            <a:r>
              <a:rPr lang="zh-CN" altLang="en-US" dirty="0" smtClean="0"/>
              <a:t>就足够了，</a:t>
            </a:r>
            <a:r>
              <a:rPr lang="en-US" altLang="zh-CN" dirty="0" smtClean="0"/>
              <a:t>CSS</a:t>
            </a:r>
            <a:r>
              <a:rPr lang="zh-CN" altLang="en-US" dirty="0" smtClean="0"/>
              <a:t>和</a:t>
            </a:r>
            <a:r>
              <a:rPr lang="en-US" altLang="zh-CN" dirty="0" smtClean="0"/>
              <a:t>JavaScript</a:t>
            </a:r>
            <a:r>
              <a:rPr lang="zh-CN" altLang="en-US" dirty="0" smtClean="0"/>
              <a:t>脚本都是点缀的东西</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113</a:t>
            </a:fld>
            <a:endParaRPr lang="en-US" altLang="zh-CN"/>
          </a:p>
        </p:txBody>
      </p:sp>
    </p:spTree>
    <p:extLst>
      <p:ext uri="{BB962C8B-B14F-4D97-AF65-F5344CB8AC3E}">
        <p14:creationId xmlns:p14="http://schemas.microsoft.com/office/powerpoint/2010/main" val="6977442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后来用户希望能够与网站进行动态交互，网站可以根据用户的不同输入请求，动态生成不同内容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114</a:t>
            </a:fld>
            <a:endParaRPr lang="en-US" altLang="zh-CN"/>
          </a:p>
        </p:txBody>
      </p:sp>
    </p:spTree>
    <p:extLst>
      <p:ext uri="{BB962C8B-B14F-4D97-AF65-F5344CB8AC3E}">
        <p14:creationId xmlns:p14="http://schemas.microsoft.com/office/powerpoint/2010/main" val="32567727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而</a:t>
            </a:r>
            <a:r>
              <a:rPr lang="en-US" altLang="zh-CN" dirty="0" smtClean="0"/>
              <a:t>Web2.0</a:t>
            </a:r>
            <a:r>
              <a:rPr lang="zh-CN" altLang="en-US" dirty="0" smtClean="0"/>
              <a:t>是更新的时代，与</a:t>
            </a:r>
            <a:r>
              <a:rPr lang="en-US" altLang="zh-CN" dirty="0" smtClean="0"/>
              <a:t>1.0</a:t>
            </a:r>
            <a:r>
              <a:rPr lang="zh-CN" altLang="en-US" dirty="0" smtClean="0"/>
              <a:t>最大的不同在于内容往往由用户来生成</a:t>
            </a:r>
            <a:endParaRPr lang="en-US" altLang="zh-CN" dirty="0" smtClean="0"/>
          </a:p>
          <a:p>
            <a:endParaRPr lang="en-US" altLang="zh-CN" dirty="0" smtClean="0"/>
          </a:p>
          <a:p>
            <a:r>
              <a:rPr lang="en-US" altLang="zh-CN" dirty="0" smtClean="0"/>
              <a:t>Web2.5</a:t>
            </a:r>
            <a:r>
              <a:rPr lang="zh-CN" altLang="en-US" dirty="0" smtClean="0"/>
              <a:t>是移动互联网时代，是</a:t>
            </a:r>
            <a:r>
              <a:rPr lang="en-US" altLang="zh-CN" dirty="0" smtClean="0"/>
              <a:t>HTML5</a:t>
            </a:r>
            <a:r>
              <a:rPr lang="zh-CN" altLang="en-US" dirty="0" smtClean="0"/>
              <a:t>时代</a:t>
            </a:r>
            <a:endParaRPr lang="en-US" altLang="zh-CN" dirty="0" smtClean="0"/>
          </a:p>
          <a:p>
            <a:endParaRPr lang="en-US" altLang="zh-CN" dirty="0" smtClean="0"/>
          </a:p>
          <a:p>
            <a:r>
              <a:rPr lang="zh-CN" altLang="en-US" dirty="0" smtClean="0"/>
              <a:t>我们前面也简单提过</a:t>
            </a:r>
            <a:r>
              <a:rPr lang="en-US" altLang="zh-CN" dirty="0" smtClean="0"/>
              <a:t>Web 3.0</a:t>
            </a:r>
            <a:r>
              <a:rPr lang="zh-CN" altLang="en-US" dirty="0" smtClean="0"/>
              <a:t>的概念，有人认为应该是语义网 ，从实践上看这个还比较遥远。</a:t>
            </a:r>
            <a:endParaRPr lang="en-US" altLang="zh-CN" dirty="0" smtClean="0"/>
          </a:p>
          <a:p>
            <a:r>
              <a:rPr lang="zh-CN" altLang="en-US" dirty="0" smtClean="0"/>
              <a:t>然而，现代的移动</a:t>
            </a:r>
            <a:r>
              <a:rPr lang="en-US" altLang="zh-CN" dirty="0" smtClean="0"/>
              <a:t>Web</a:t>
            </a:r>
            <a:r>
              <a:rPr lang="zh-CN" altLang="en-US" dirty="0" smtClean="0"/>
              <a:t>应用与桌面应用已经有着巨大的不同。</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客户端－服务器端轮回的视角</a:t>
            </a:r>
            <a:endParaRPr lang="en-US" altLang="zh-CN" dirty="0" smtClean="0"/>
          </a:p>
          <a:p>
            <a:pPr rtl="0" eaLnBrk="1" fontAlgn="ctr" latinLnBrk="0" hangingPunct="1"/>
            <a:r>
              <a:rPr lang="zh-CN" altLang="zh-CN" sz="900" b="1" i="0" u="none" strike="noStrike" kern="1200" dirty="0" smtClean="0">
                <a:solidFill>
                  <a:schemeClr val="tx1"/>
                </a:solidFill>
                <a:effectLst/>
                <a:latin typeface="Times New Roman" pitchFamily="18" charset="0"/>
                <a:ea typeface="宋体" pitchFamily="2" charset="-122"/>
                <a:cs typeface="+mn-cs"/>
              </a:rPr>
              <a:t>客户端</a:t>
            </a:r>
            <a:r>
              <a:rPr lang="en-US" altLang="zh-CN" sz="900" b="1" i="0" u="none" strike="noStrike" kern="1200" dirty="0" smtClean="0">
                <a:solidFill>
                  <a:schemeClr val="tx1"/>
                </a:solidFill>
                <a:effectLst/>
                <a:latin typeface="Times New Roman" pitchFamily="18" charset="0"/>
                <a:ea typeface="宋体" pitchFamily="2" charset="-122"/>
                <a:cs typeface="+mn-cs"/>
              </a:rPr>
              <a:t>		</a:t>
            </a:r>
            <a:r>
              <a:rPr lang="zh-CN" altLang="zh-CN" sz="900" b="1" i="0" u="none" strike="noStrike" kern="1200" dirty="0" smtClean="0">
                <a:solidFill>
                  <a:schemeClr val="tx1"/>
                </a:solidFill>
                <a:effectLst/>
                <a:latin typeface="Times New Roman" pitchFamily="18" charset="0"/>
                <a:ea typeface="宋体" pitchFamily="2" charset="-122"/>
                <a:cs typeface="+mn-cs"/>
              </a:rPr>
              <a:t>服务器端</a:t>
            </a:r>
            <a:endParaRPr lang="zh-CN" altLang="zh-CN" sz="900" b="0" i="0" u="none" strike="noStrike" kern="1200" dirty="0" smtClean="0">
              <a:solidFill>
                <a:schemeClr val="tx1"/>
              </a:solidFill>
              <a:effectLst/>
              <a:latin typeface="Times New Roman" pitchFamily="18" charset="0"/>
              <a:ea typeface="宋体" pitchFamily="2" charset="-122"/>
              <a:cs typeface="+mn-cs"/>
            </a:endParaRPr>
          </a:p>
          <a:p>
            <a:pPr rtl="0" eaLnBrk="1" fontAlgn="ctr" latinLnBrk="0" hangingPunct="1"/>
            <a:r>
              <a:rPr lang="en-US" altLang="zh-CN" sz="900" b="0" i="0" u="none" strike="noStrike" kern="1200" dirty="0" smtClean="0">
                <a:solidFill>
                  <a:schemeClr val="tx1"/>
                </a:solidFill>
                <a:effectLst/>
                <a:latin typeface="Times New Roman" pitchFamily="18" charset="0"/>
                <a:ea typeface="宋体" pitchFamily="2" charset="-122"/>
                <a:cs typeface="+mn-cs"/>
              </a:rPr>
              <a:t>HTML</a:t>
            </a:r>
            <a:endParaRPr lang="zh-CN" altLang="zh-CN" sz="900" b="0" i="0" u="none" strike="noStrike" kern="1200" dirty="0" smtClean="0">
              <a:solidFill>
                <a:schemeClr val="tx1"/>
              </a:solidFill>
              <a:effectLst/>
              <a:latin typeface="Times New Roman" pitchFamily="18" charset="0"/>
              <a:ea typeface="宋体" pitchFamily="2" charset="-122"/>
              <a:cs typeface="+mn-cs"/>
            </a:endParaRPr>
          </a:p>
          <a:p>
            <a:pPr rtl="0" eaLnBrk="1" fontAlgn="ctr" latinLnBrk="0" hangingPunct="1"/>
            <a:r>
              <a:rPr lang="en-US" altLang="zh-CN" sz="900" b="0" i="0" u="none" strike="noStrike" kern="1200" dirty="0" smtClean="0">
                <a:solidFill>
                  <a:schemeClr val="tx1"/>
                </a:solidFill>
                <a:effectLst/>
                <a:latin typeface="Times New Roman" pitchFamily="18" charset="0"/>
                <a:ea typeface="宋体" pitchFamily="2" charset="-122"/>
                <a:cs typeface="+mn-cs"/>
              </a:rPr>
              <a:t>		CGI/ASP/JSP</a:t>
            </a:r>
            <a:endParaRPr lang="zh-CN" altLang="zh-CN" sz="900" b="0" i="0" u="none" strike="noStrike" kern="1200" dirty="0" smtClean="0">
              <a:solidFill>
                <a:schemeClr val="tx1"/>
              </a:solidFill>
              <a:effectLst/>
              <a:latin typeface="Times New Roman" pitchFamily="18" charset="0"/>
              <a:ea typeface="宋体" pitchFamily="2" charset="-122"/>
              <a:cs typeface="+mn-cs"/>
            </a:endParaRPr>
          </a:p>
          <a:p>
            <a:pPr rtl="0" eaLnBrk="1" fontAlgn="ctr" latinLnBrk="0" hangingPunct="1"/>
            <a:r>
              <a:rPr lang="en-US" altLang="zh-CN" sz="900" b="0" i="0" u="none" strike="noStrike" kern="1200" dirty="0" smtClean="0">
                <a:solidFill>
                  <a:schemeClr val="tx1"/>
                </a:solidFill>
                <a:effectLst/>
                <a:latin typeface="Times New Roman" pitchFamily="18" charset="0"/>
                <a:ea typeface="宋体" pitchFamily="2" charset="-122"/>
                <a:cs typeface="+mn-cs"/>
              </a:rPr>
              <a:t>DHTML/CSS/AJAX/RIA</a:t>
            </a:r>
            <a:endParaRPr lang="zh-CN" altLang="zh-CN" sz="900" b="0" i="0" u="none" strike="noStrike" kern="1200" dirty="0" smtClean="0">
              <a:solidFill>
                <a:schemeClr val="tx1"/>
              </a:solidFill>
              <a:effectLst/>
              <a:latin typeface="Times New Roman" pitchFamily="18" charset="0"/>
              <a:ea typeface="宋体" pitchFamily="2" charset="-122"/>
              <a:cs typeface="+mn-cs"/>
            </a:endParaRPr>
          </a:p>
          <a:p>
            <a:pPr rtl="0" eaLnBrk="1" fontAlgn="ctr" latinLnBrk="0" hangingPunct="1"/>
            <a:r>
              <a:rPr lang="en-US" altLang="zh-CN" sz="900" b="0" i="0" u="none" strike="noStrike" kern="1200" dirty="0" smtClean="0">
                <a:solidFill>
                  <a:schemeClr val="tx1"/>
                </a:solidFill>
                <a:effectLst/>
                <a:latin typeface="Times New Roman" pitchFamily="18" charset="0"/>
                <a:ea typeface="宋体" pitchFamily="2" charset="-122"/>
                <a:cs typeface="+mn-cs"/>
              </a:rPr>
              <a:t>		Cloud Computing</a:t>
            </a:r>
            <a:endParaRPr lang="zh-CN" altLang="zh-CN" sz="900" b="0" i="0" u="none" strike="noStrike" kern="1200" dirty="0" smtClean="0">
              <a:solidFill>
                <a:schemeClr val="tx1"/>
              </a:solidFill>
              <a:effectLst/>
              <a:latin typeface="Times New Roman" pitchFamily="18" charset="0"/>
              <a:ea typeface="宋体" pitchFamily="2" charset="-122"/>
              <a:cs typeface="+mn-cs"/>
            </a:endParaRPr>
          </a:p>
          <a:p>
            <a:pPr rtl="0" eaLnBrk="1" fontAlgn="ctr" latinLnBrk="0" hangingPunct="1"/>
            <a:r>
              <a:rPr lang="en-US" altLang="zh-CN" sz="900" b="0" i="0" u="none" strike="noStrike" kern="1200" dirty="0" smtClean="0">
                <a:solidFill>
                  <a:schemeClr val="tx1"/>
                </a:solidFill>
                <a:effectLst/>
                <a:latin typeface="Times New Roman" pitchFamily="18" charset="0"/>
                <a:ea typeface="宋体" pitchFamily="2" charset="-122"/>
                <a:cs typeface="+mn-cs"/>
              </a:rPr>
              <a:t>HTML5/JS/Apps	CI/Big Data</a:t>
            </a:r>
          </a:p>
          <a:p>
            <a:pPr rtl="0" eaLnBrk="1" fontAlgn="ctr" latinLnBrk="0" hangingPunct="1"/>
            <a:endParaRPr lang="en-US" altLang="zh-CN" sz="900" b="0" i="0" u="none" strike="noStrike" kern="1200" dirty="0" smtClean="0">
              <a:solidFill>
                <a:schemeClr val="tx1"/>
              </a:solidFill>
              <a:effectLst/>
              <a:latin typeface="Times New Roman" pitchFamily="18" charset="0"/>
              <a:ea typeface="宋体" pitchFamily="2" charset="-122"/>
              <a:cs typeface="+mn-cs"/>
            </a:endParaRPr>
          </a:p>
          <a:p>
            <a:pPr marL="0" marR="0" indent="0" algn="l" defTabSz="914400" rtl="0" eaLnBrk="1" fontAlgn="ctr" latinLnBrk="0" hangingPunct="1">
              <a:lnSpc>
                <a:spcPct val="100000"/>
              </a:lnSpc>
              <a:spcBef>
                <a:spcPct val="30000"/>
              </a:spcBef>
              <a:spcAft>
                <a:spcPct val="0"/>
              </a:spcAft>
              <a:buClrTx/>
              <a:buSzTx/>
              <a:buFontTx/>
              <a:buNone/>
              <a:tabLst/>
              <a:defRPr/>
            </a:pPr>
            <a:r>
              <a:rPr lang="zh-CN" altLang="en-US" dirty="0" smtClean="0"/>
              <a:t>不同用户使用的视角</a:t>
            </a:r>
            <a:endParaRPr lang="en-US" altLang="zh-CN" dirty="0" smtClean="0"/>
          </a:p>
          <a:p>
            <a:pPr rtl="0" eaLnBrk="1" fontAlgn="ctr" latinLnBrk="0" hangingPunct="1"/>
            <a:r>
              <a:rPr lang="zh-CN" altLang="zh-CN" sz="900" b="1" i="0" u="none" strike="noStrike" kern="1200" dirty="0" smtClean="0">
                <a:solidFill>
                  <a:schemeClr val="tx1"/>
                </a:solidFill>
                <a:effectLst/>
                <a:latin typeface="Times New Roman" pitchFamily="18" charset="0"/>
                <a:ea typeface="宋体" pitchFamily="2" charset="-122"/>
                <a:cs typeface="+mn-cs"/>
              </a:rPr>
              <a:t>阅读</a:t>
            </a:r>
            <a:r>
              <a:rPr lang="en-US" altLang="zh-CN" sz="900" b="1" i="0" u="none" strike="noStrike" kern="1200" dirty="0" smtClean="0">
                <a:solidFill>
                  <a:schemeClr val="tx1"/>
                </a:solidFill>
                <a:effectLst/>
                <a:latin typeface="Times New Roman" pitchFamily="18" charset="0"/>
                <a:ea typeface="宋体" pitchFamily="2" charset="-122"/>
                <a:cs typeface="+mn-cs"/>
              </a:rPr>
              <a:t>	</a:t>
            </a:r>
            <a:r>
              <a:rPr lang="zh-CN" altLang="zh-CN" sz="900" b="1" i="0" u="none" strike="noStrike" kern="1200" dirty="0" smtClean="0">
                <a:solidFill>
                  <a:schemeClr val="tx1"/>
                </a:solidFill>
                <a:effectLst/>
                <a:latin typeface="Times New Roman" pitchFamily="18" charset="0"/>
                <a:ea typeface="宋体" pitchFamily="2" charset="-122"/>
                <a:cs typeface="+mn-cs"/>
              </a:rPr>
              <a:t>展示</a:t>
            </a:r>
            <a:endParaRPr lang="zh-CN" altLang="zh-CN" sz="900" b="0" i="0" u="none" strike="noStrike" kern="1200" dirty="0" smtClean="0">
              <a:solidFill>
                <a:schemeClr val="tx1"/>
              </a:solidFill>
              <a:effectLst/>
              <a:latin typeface="Times New Roman" pitchFamily="18" charset="0"/>
              <a:ea typeface="宋体" pitchFamily="2" charset="-122"/>
              <a:cs typeface="+mn-cs"/>
            </a:endParaRPr>
          </a:p>
          <a:p>
            <a:pPr rtl="0" eaLnBrk="1" fontAlgn="ctr" latinLnBrk="0" hangingPunct="1"/>
            <a:r>
              <a:rPr lang="zh-CN" altLang="zh-CN" sz="900" b="0" i="0" u="none" strike="noStrike" kern="1200" dirty="0" smtClean="0">
                <a:solidFill>
                  <a:schemeClr val="tx1"/>
                </a:solidFill>
                <a:effectLst/>
                <a:latin typeface="Times New Roman" pitchFamily="18" charset="0"/>
                <a:ea typeface="宋体" pitchFamily="2" charset="-122"/>
                <a:cs typeface="+mn-cs"/>
              </a:rPr>
              <a:t>消费</a:t>
            </a:r>
            <a:r>
              <a:rPr lang="en-US" altLang="zh-CN" sz="900" b="0" i="0" u="none" strike="noStrike" kern="1200" dirty="0" smtClean="0">
                <a:solidFill>
                  <a:schemeClr val="tx1"/>
                </a:solidFill>
                <a:effectLst/>
                <a:latin typeface="Times New Roman" pitchFamily="18" charset="0"/>
                <a:ea typeface="宋体" pitchFamily="2" charset="-122"/>
                <a:cs typeface="+mn-cs"/>
              </a:rPr>
              <a:t>/</a:t>
            </a:r>
            <a:r>
              <a:rPr lang="zh-CN" altLang="zh-CN" sz="900" b="0" i="0" u="none" strike="noStrike" kern="1200" dirty="0" smtClean="0">
                <a:solidFill>
                  <a:schemeClr val="tx1"/>
                </a:solidFill>
                <a:effectLst/>
                <a:latin typeface="Times New Roman" pitchFamily="18" charset="0"/>
                <a:ea typeface="宋体" pitchFamily="2" charset="-122"/>
                <a:cs typeface="+mn-cs"/>
              </a:rPr>
              <a:t>交互</a:t>
            </a:r>
            <a:r>
              <a:rPr lang="en-US" altLang="zh-CN" sz="900" b="0" i="0" u="none" strike="noStrike" kern="1200" dirty="0" smtClean="0">
                <a:solidFill>
                  <a:schemeClr val="tx1"/>
                </a:solidFill>
                <a:effectLst/>
                <a:latin typeface="Times New Roman" pitchFamily="18" charset="0"/>
                <a:ea typeface="宋体" pitchFamily="2" charset="-122"/>
                <a:cs typeface="+mn-cs"/>
              </a:rPr>
              <a:t>	</a:t>
            </a:r>
            <a:r>
              <a:rPr lang="zh-CN" altLang="zh-CN" sz="900" b="0" i="0" u="none" strike="noStrike" kern="1200" dirty="0" smtClean="0">
                <a:solidFill>
                  <a:schemeClr val="tx1"/>
                </a:solidFill>
                <a:effectLst/>
                <a:latin typeface="Times New Roman" pitchFamily="18" charset="0"/>
                <a:ea typeface="宋体" pitchFamily="2" charset="-122"/>
                <a:cs typeface="+mn-cs"/>
              </a:rPr>
              <a:t>销售</a:t>
            </a:r>
          </a:p>
          <a:p>
            <a:pPr rtl="0" eaLnBrk="1" fontAlgn="ctr" latinLnBrk="0" hangingPunct="1"/>
            <a:r>
              <a:rPr lang="zh-CN" altLang="zh-CN" sz="900" b="0" i="0" u="none" strike="noStrike" kern="1200" dirty="0" smtClean="0">
                <a:solidFill>
                  <a:schemeClr val="tx1"/>
                </a:solidFill>
                <a:effectLst/>
                <a:latin typeface="Times New Roman" pitchFamily="18" charset="0"/>
                <a:ea typeface="宋体" pitchFamily="2" charset="-122"/>
                <a:cs typeface="+mn-cs"/>
              </a:rPr>
              <a:t>创造</a:t>
            </a:r>
            <a:r>
              <a:rPr lang="en-US" altLang="zh-CN" sz="900" b="0" i="0" u="none" strike="noStrike" kern="1200" dirty="0" smtClean="0">
                <a:solidFill>
                  <a:schemeClr val="tx1"/>
                </a:solidFill>
                <a:effectLst/>
                <a:latin typeface="Times New Roman" pitchFamily="18" charset="0"/>
                <a:ea typeface="宋体" pitchFamily="2" charset="-122"/>
                <a:cs typeface="+mn-cs"/>
              </a:rPr>
              <a:t>	</a:t>
            </a:r>
            <a:r>
              <a:rPr lang="zh-CN" altLang="zh-CN" sz="900" b="0" i="0" u="none" strike="noStrike" kern="1200" dirty="0" smtClean="0">
                <a:solidFill>
                  <a:schemeClr val="tx1"/>
                </a:solidFill>
                <a:effectLst/>
                <a:latin typeface="Times New Roman" pitchFamily="18" charset="0"/>
                <a:ea typeface="宋体" pitchFamily="2" charset="-122"/>
                <a:cs typeface="+mn-cs"/>
              </a:rPr>
              <a:t>流程</a:t>
            </a:r>
          </a:p>
          <a:p>
            <a:pPr rtl="0" eaLnBrk="1" fontAlgn="ctr" latinLnBrk="0" hangingPunct="1"/>
            <a:r>
              <a:rPr lang="zh-CN" altLang="zh-CN" sz="900" b="0" i="0" u="none" strike="noStrike" kern="1200" dirty="0" smtClean="0">
                <a:solidFill>
                  <a:schemeClr val="tx1"/>
                </a:solidFill>
                <a:effectLst/>
                <a:latin typeface="Times New Roman" pitchFamily="18" charset="0"/>
                <a:ea typeface="宋体" pitchFamily="2" charset="-122"/>
                <a:cs typeface="+mn-cs"/>
              </a:rPr>
              <a:t>移动</a:t>
            </a:r>
            <a:r>
              <a:rPr lang="en-US" altLang="zh-CN" sz="900" b="0" i="0" u="none" strike="noStrike" kern="1200" dirty="0" smtClean="0">
                <a:solidFill>
                  <a:schemeClr val="tx1"/>
                </a:solidFill>
                <a:effectLst/>
                <a:latin typeface="Times New Roman" pitchFamily="18" charset="0"/>
                <a:ea typeface="宋体" pitchFamily="2" charset="-122"/>
                <a:cs typeface="+mn-cs"/>
              </a:rPr>
              <a:t>	</a:t>
            </a:r>
            <a:r>
              <a:rPr lang="zh-CN" altLang="zh-CN" sz="900" b="0" i="0" u="none" strike="noStrike" kern="1200" dirty="0" smtClean="0">
                <a:solidFill>
                  <a:schemeClr val="tx1"/>
                </a:solidFill>
                <a:effectLst/>
                <a:latin typeface="Times New Roman" pitchFamily="18" charset="0"/>
                <a:ea typeface="宋体" pitchFamily="2" charset="-122"/>
                <a:cs typeface="+mn-cs"/>
              </a:rPr>
              <a:t>决策</a:t>
            </a:r>
          </a:p>
          <a:p>
            <a:pPr rtl="0" eaLnBrk="1" fontAlgn="ctr" latinLnBrk="0" hangingPunct="1"/>
            <a:endParaRPr lang="en-US" altLang="zh-CN" sz="900" b="0" i="0" u="none" strike="noStrike" kern="1200" dirty="0" smtClean="0">
              <a:solidFill>
                <a:schemeClr val="tx1"/>
              </a:solidFill>
              <a:effectLst/>
              <a:latin typeface="Times New Roman" pitchFamily="18" charset="0"/>
              <a:ea typeface="宋体" pitchFamily="2" charset="-122"/>
              <a:cs typeface="+mn-cs"/>
            </a:endParaRPr>
          </a:p>
          <a:p>
            <a:pPr rtl="0" eaLnBrk="1" fontAlgn="ctr" latinLnBrk="0" hangingPunct="1"/>
            <a:endParaRPr lang="en-US" altLang="zh-CN" sz="900" b="0" i="0" u="none" strike="noStrike" kern="1200" dirty="0" smtClean="0">
              <a:solidFill>
                <a:schemeClr val="tx1"/>
              </a:solidFill>
              <a:effectLst/>
              <a:latin typeface="Times New Roman" pitchFamily="18" charset="0"/>
              <a:ea typeface="宋体" pitchFamily="2" charset="-122"/>
              <a:cs typeface="+mn-cs"/>
            </a:endParaRPr>
          </a:p>
          <a:p>
            <a:pPr rtl="0" eaLnBrk="1" fontAlgn="ctr" latinLnBrk="0" hangingPunct="1"/>
            <a:endParaRPr lang="en-US" altLang="zh-CN" sz="900" b="0" i="0" u="none" strike="noStrike" kern="1200" dirty="0" smtClean="0">
              <a:solidFill>
                <a:schemeClr val="tx1"/>
              </a:solidFill>
              <a:effectLst/>
              <a:latin typeface="Times New Roman" pitchFamily="18" charset="0"/>
              <a:ea typeface="宋体" pitchFamily="2" charset="-122"/>
              <a:cs typeface="+mn-cs"/>
            </a:endParaRPr>
          </a:p>
          <a:p>
            <a:pPr rtl="0" eaLnBrk="1" fontAlgn="ctr" latinLnBrk="0" hangingPunct="1"/>
            <a:endParaRPr lang="en-US" altLang="zh-CN" sz="900" b="0" i="0" u="none" strike="noStrike" kern="1200" dirty="0" smtClean="0">
              <a:solidFill>
                <a:schemeClr val="tx1"/>
              </a:solidFill>
              <a:effectLst/>
              <a:latin typeface="Times New Roman" pitchFamily="18" charset="0"/>
              <a:ea typeface="宋体" pitchFamily="2" charset="-122"/>
              <a:cs typeface="+mn-cs"/>
            </a:endParaRPr>
          </a:p>
          <a:p>
            <a:pPr rtl="0" eaLnBrk="1" fontAlgn="ctr" latinLnBrk="0" hangingPunct="1"/>
            <a:endParaRPr lang="zh-CN" altLang="zh-CN" sz="900" b="0" i="0" u="none" strike="noStrike" kern="1200" dirty="0" smtClean="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116</a:t>
            </a:fld>
            <a:endParaRPr lang="en-US" altLang="zh-CN"/>
          </a:p>
        </p:txBody>
      </p:sp>
    </p:spTree>
    <p:extLst>
      <p:ext uri="{BB962C8B-B14F-4D97-AF65-F5344CB8AC3E}">
        <p14:creationId xmlns:p14="http://schemas.microsoft.com/office/powerpoint/2010/main" val="4633659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因为书上提到了</a:t>
            </a:r>
            <a:r>
              <a:rPr lang="en-US" altLang="zh-CN" dirty="0" smtClean="0"/>
              <a:t>Web</a:t>
            </a:r>
            <a:r>
              <a:rPr lang="zh-CN" altLang="en-US" dirty="0" smtClean="0"/>
              <a:t>技术的生态系统和团队角色构成，我们这本简单拓展一下</a:t>
            </a:r>
            <a:r>
              <a:rPr lang="en-US" altLang="zh-CN" dirty="0" smtClean="0"/>
              <a:t>JJG</a:t>
            </a:r>
            <a:r>
              <a:rPr lang="zh-CN" altLang="en-US" dirty="0" smtClean="0"/>
              <a:t>的理论，有兴趣的同学可以看拓展书籍</a:t>
            </a:r>
            <a:endParaRPr lang="en-US" altLang="zh-CN" dirty="0" smtClean="0"/>
          </a:p>
          <a:p>
            <a:endParaRPr lang="en-US" altLang="zh-CN" dirty="0" smtClean="0"/>
          </a:p>
          <a:p>
            <a:r>
              <a:rPr lang="en-US" altLang="zh-CN" dirty="0" smtClean="0"/>
              <a:t>JJG</a:t>
            </a:r>
            <a:r>
              <a:rPr lang="zh-CN" altLang="en-US" dirty="0" smtClean="0"/>
              <a:t>提出的</a:t>
            </a:r>
            <a:r>
              <a:rPr lang="en-US" altLang="zh-CN" dirty="0" smtClean="0"/>
              <a:t>Web</a:t>
            </a:r>
            <a:r>
              <a:rPr lang="zh-CN" altLang="en-US" dirty="0" smtClean="0"/>
              <a:t>开发</a:t>
            </a:r>
            <a:r>
              <a:rPr lang="en-US" altLang="zh-CN" dirty="0" smtClean="0"/>
              <a:t>9</a:t>
            </a:r>
            <a:r>
              <a:rPr lang="zh-CN" altLang="en-US" smtClean="0"/>
              <a:t>个柱子理论，首先分为战略、战术两个层面，其次分为技术、内容和设计三条主线。</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117</a:t>
            </a:fld>
            <a:endParaRPr lang="en-US" altLang="zh-CN"/>
          </a:p>
        </p:txBody>
      </p:sp>
    </p:spTree>
    <p:extLst>
      <p:ext uri="{BB962C8B-B14F-4D97-AF65-F5344CB8AC3E}">
        <p14:creationId xmlns:p14="http://schemas.microsoft.com/office/powerpoint/2010/main" val="4653599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根据著名信息架构师和</a:t>
            </a:r>
            <a:r>
              <a:rPr lang="en-US" altLang="zh-CN" dirty="0" smtClean="0"/>
              <a:t>Web</a:t>
            </a:r>
            <a:r>
              <a:rPr lang="zh-CN" altLang="en-US" dirty="0" smtClean="0"/>
              <a:t>用户界面专家</a:t>
            </a:r>
            <a:r>
              <a:rPr lang="en-US" altLang="zh-CN" dirty="0" smtClean="0"/>
              <a:t>Jesse James Garrett</a:t>
            </a:r>
            <a:r>
              <a:rPr lang="zh-CN" altLang="en-US" dirty="0" smtClean="0"/>
              <a:t>的</a:t>
            </a:r>
            <a:r>
              <a:rPr lang="en-US" altLang="zh-CN" dirty="0" smtClean="0"/>
              <a:t>Web</a:t>
            </a:r>
            <a:r>
              <a:rPr lang="zh-CN" altLang="en-US" dirty="0" smtClean="0"/>
              <a:t>开发团队</a:t>
            </a:r>
            <a:r>
              <a:rPr lang="en-US" altLang="zh-CN" dirty="0" smtClean="0"/>
              <a:t>9</a:t>
            </a:r>
            <a:r>
              <a:rPr lang="zh-CN" altLang="en-US" dirty="0" smtClean="0"/>
              <a:t>个柱子理论对应的</a:t>
            </a:r>
            <a:r>
              <a:rPr lang="en-US" altLang="zh-CN" dirty="0" smtClean="0"/>
              <a:t>Web</a:t>
            </a:r>
            <a:r>
              <a:rPr lang="zh-CN" altLang="en-US" dirty="0" smtClean="0"/>
              <a:t>应用开发核心步骤</a:t>
            </a:r>
            <a:endParaRPr lang="en-US" altLang="zh-CN" dirty="0" smtClean="0"/>
          </a:p>
          <a:p>
            <a:r>
              <a:rPr lang="en-US" altLang="zh-CN" dirty="0" smtClean="0"/>
              <a:t>http://www.adaptivepath.com/ideas/nine-pillars-of-successful-web-teams</a:t>
            </a:r>
          </a:p>
          <a:p>
            <a:endParaRPr lang="en-US" altLang="zh-CN" dirty="0" smtClean="0"/>
          </a:p>
          <a:p>
            <a:r>
              <a:rPr lang="zh-CN" altLang="en-US" dirty="0" smtClean="0"/>
              <a:t>用户研究基础上，战略层面分为网站策略、技术策略和内容策略，战术层面在项目管理基础上分为信息架构设计、技术设计、内容制作、项目集成、最终测试等步骤</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118</a:t>
            </a:fld>
            <a:endParaRPr lang="en-US" altLang="zh-CN"/>
          </a:p>
        </p:txBody>
      </p:sp>
    </p:spTree>
    <p:extLst>
      <p:ext uri="{BB962C8B-B14F-4D97-AF65-F5344CB8AC3E}">
        <p14:creationId xmlns:p14="http://schemas.microsoft.com/office/powerpoint/2010/main" val="397175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algn="just"/>
            <a:r>
              <a:rPr lang="zh-CN" altLang="en-US" dirty="0" smtClean="0"/>
              <a:t>讲了抽象定义后，我们看下发展简史，有个直观感性的认识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a:t>
            </a:fld>
            <a:endParaRPr lang="en-US" altLang="zh-CN"/>
          </a:p>
        </p:txBody>
      </p:sp>
    </p:spTree>
    <p:extLst>
      <p:ext uri="{BB962C8B-B14F-4D97-AF65-F5344CB8AC3E}">
        <p14:creationId xmlns:p14="http://schemas.microsoft.com/office/powerpoint/2010/main" val="41992725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综上所述，在</a:t>
            </a:r>
            <a:r>
              <a:rPr lang="en-US" altLang="zh-CN" dirty="0" smtClean="0"/>
              <a:t>Web</a:t>
            </a:r>
            <a:r>
              <a:rPr lang="zh-CN" altLang="en-US" dirty="0" smtClean="0"/>
              <a:t>应用开发过程涵盖了几方面的工作</a:t>
            </a:r>
            <a:endParaRPr lang="en-US" altLang="zh-CN" dirty="0" smtClean="0"/>
          </a:p>
          <a:p>
            <a:r>
              <a:rPr lang="zh-CN" altLang="en-US" dirty="0" smtClean="0"/>
              <a:t>商务部分主要是预算和风险评估；定义和规划主要是软工课程</a:t>
            </a:r>
            <a:endParaRPr lang="en-US" altLang="zh-CN" dirty="0" smtClean="0"/>
          </a:p>
          <a:p>
            <a:r>
              <a:rPr lang="zh-CN" altLang="en-US" dirty="0" smtClean="0"/>
              <a:t>需求分析可以作为单独课程，主要也是软工课程</a:t>
            </a:r>
            <a:endParaRPr lang="en-US" altLang="zh-CN" dirty="0" smtClean="0"/>
          </a:p>
          <a:p>
            <a:r>
              <a:rPr lang="zh-CN" altLang="en-US" dirty="0" smtClean="0"/>
              <a:t>设计中可用性和内容部分简要讨论，在人机交互等课程中会有进一步论述，技术是重点，侧重客户端，服务器端和数据库在</a:t>
            </a:r>
            <a:r>
              <a:rPr lang="en-US" altLang="zh-CN" dirty="0" smtClean="0"/>
              <a:t>OOAD</a:t>
            </a:r>
            <a:r>
              <a:rPr lang="zh-CN" altLang="en-US" dirty="0" smtClean="0"/>
              <a:t>、高级</a:t>
            </a:r>
            <a:r>
              <a:rPr lang="en-US" altLang="zh-CN" dirty="0" smtClean="0"/>
              <a:t>Web</a:t>
            </a:r>
            <a:r>
              <a:rPr lang="zh-CN" altLang="en-US" dirty="0" smtClean="0"/>
              <a:t>和数据库课程中有涉及</a:t>
            </a:r>
            <a:endParaRPr lang="en-US" altLang="zh-CN" dirty="0" smtClean="0"/>
          </a:p>
          <a:p>
            <a:r>
              <a:rPr lang="zh-CN" altLang="en-US" dirty="0" smtClean="0"/>
              <a:t>集成本科生阶段没有专门课程，</a:t>
            </a:r>
            <a:r>
              <a:rPr lang="zh-CN" altLang="zh-CN" sz="900" kern="1200" dirty="0" smtClean="0">
                <a:solidFill>
                  <a:schemeClr val="tx1"/>
                </a:solidFill>
                <a:effectLst/>
                <a:latin typeface="Times New Roman" pitchFamily="18" charset="0"/>
                <a:ea typeface="宋体" pitchFamily="2" charset="-122"/>
                <a:cs typeface="+mn-cs"/>
              </a:rPr>
              <a:t>面向服务技术与应用</a:t>
            </a:r>
            <a:r>
              <a:rPr lang="zh-CN" altLang="en-US" sz="900" kern="1200" dirty="0" smtClean="0">
                <a:solidFill>
                  <a:schemeClr val="tx1"/>
                </a:solidFill>
                <a:effectLst/>
                <a:latin typeface="Times New Roman" pitchFamily="18" charset="0"/>
                <a:ea typeface="宋体" pitchFamily="2" charset="-122"/>
                <a:cs typeface="+mn-cs"/>
              </a:rPr>
              <a:t>中有涉及，测试有软件测试课程</a:t>
            </a:r>
            <a:endParaRPr lang="en-US" altLang="zh-CN" sz="900" kern="1200" dirty="0" smtClean="0">
              <a:solidFill>
                <a:schemeClr val="tx1"/>
              </a:solidFill>
              <a:effectLst/>
              <a:latin typeface="Times New Roman" pitchFamily="18" charset="0"/>
              <a:ea typeface="宋体" pitchFamily="2" charset="-122"/>
              <a:cs typeface="+mn-cs"/>
            </a:endParaRPr>
          </a:p>
          <a:p>
            <a:endParaRPr lang="en-US" altLang="zh-CN" sz="900" kern="1200" dirty="0" smtClean="0">
              <a:solidFill>
                <a:schemeClr val="tx1"/>
              </a:solidFill>
              <a:effectLst/>
              <a:latin typeface="Times New Roman" pitchFamily="18" charset="0"/>
              <a:ea typeface="宋体" pitchFamily="2" charset="-122"/>
              <a:cs typeface="+mn-cs"/>
            </a:endParaRPr>
          </a:p>
          <a:p>
            <a:r>
              <a:rPr lang="zh-CN" altLang="en-US" sz="900" kern="1200" dirty="0" smtClean="0">
                <a:solidFill>
                  <a:schemeClr val="tx1"/>
                </a:solidFill>
                <a:effectLst/>
                <a:latin typeface="Times New Roman" pitchFamily="18" charset="0"/>
                <a:ea typeface="宋体" pitchFamily="2" charset="-122"/>
                <a:cs typeface="+mn-cs"/>
              </a:rPr>
              <a:t>就</a:t>
            </a:r>
            <a:r>
              <a:rPr lang="en-US" altLang="zh-CN" sz="900" kern="1200" dirty="0" smtClean="0">
                <a:solidFill>
                  <a:schemeClr val="tx1"/>
                </a:solidFill>
                <a:effectLst/>
                <a:latin typeface="Times New Roman" pitchFamily="18" charset="0"/>
                <a:ea typeface="宋体" pitchFamily="2" charset="-122"/>
                <a:cs typeface="+mn-cs"/>
              </a:rPr>
              <a:t>Project</a:t>
            </a:r>
            <a:r>
              <a:rPr lang="zh-CN" altLang="en-US" sz="900" kern="1200" dirty="0" smtClean="0">
                <a:solidFill>
                  <a:schemeClr val="tx1"/>
                </a:solidFill>
                <a:effectLst/>
                <a:latin typeface="Times New Roman" pitchFamily="18" charset="0"/>
                <a:ea typeface="宋体" pitchFamily="2" charset="-122"/>
                <a:cs typeface="+mn-cs"/>
              </a:rPr>
              <a:t>而言，前期的定义、规划、需求分析基本已划定，可用性和内容设计工作也基本已完成，主要完成技术和测试工作，后继工作也未要求</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119</a:t>
            </a:fld>
            <a:endParaRPr lang="en-US" altLang="zh-CN"/>
          </a:p>
        </p:txBody>
      </p:sp>
    </p:spTree>
    <p:extLst>
      <p:ext uri="{BB962C8B-B14F-4D97-AF65-F5344CB8AC3E}">
        <p14:creationId xmlns:p14="http://schemas.microsoft.com/office/powerpoint/2010/main" val="22427090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这张图从另一个组织角度呈现了前面所述过程之间关系和迭代强度</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120</a:t>
            </a:fld>
            <a:endParaRPr lang="en-US" altLang="zh-CN"/>
          </a:p>
        </p:txBody>
      </p:sp>
    </p:spTree>
    <p:extLst>
      <p:ext uri="{BB962C8B-B14F-4D97-AF65-F5344CB8AC3E}">
        <p14:creationId xmlns:p14="http://schemas.microsoft.com/office/powerpoint/2010/main" val="25332793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进程管理员往往是个网站编辑之类的，在项目结束后还要继续维护应用</a:t>
            </a:r>
            <a:endParaRPr lang="en-US" altLang="zh-CN" dirty="0" smtClean="0"/>
          </a:p>
          <a:p>
            <a:r>
              <a:rPr lang="zh-CN" altLang="en-US" dirty="0" smtClean="0"/>
              <a:t>人机交互专家负责</a:t>
            </a:r>
            <a:r>
              <a:rPr lang="en-US" altLang="zh-CN" dirty="0" smtClean="0"/>
              <a:t>UX</a:t>
            </a:r>
            <a:r>
              <a:rPr lang="zh-CN" altLang="en-US" dirty="0" smtClean="0"/>
              <a:t>、</a:t>
            </a:r>
            <a:r>
              <a:rPr lang="en-US" altLang="zh-CN" dirty="0" smtClean="0"/>
              <a:t>UCD</a:t>
            </a:r>
            <a:r>
              <a:rPr lang="zh-CN" altLang="en-US" dirty="0" smtClean="0"/>
              <a:t>工作</a:t>
            </a:r>
            <a:endParaRPr lang="en-US" altLang="zh-CN" dirty="0" smtClean="0"/>
          </a:p>
          <a:p>
            <a:r>
              <a:rPr lang="zh-CN" altLang="en-US" dirty="0" smtClean="0"/>
              <a:t>艺术设计师负责</a:t>
            </a:r>
            <a:r>
              <a:rPr lang="en-US" altLang="zh-CN" dirty="0" smtClean="0"/>
              <a:t>UI</a:t>
            </a:r>
            <a:r>
              <a:rPr lang="zh-CN" altLang="en-US" dirty="0" smtClean="0"/>
              <a:t>工作</a:t>
            </a:r>
            <a:endParaRPr lang="en-US" altLang="zh-CN" dirty="0" smtClean="0"/>
          </a:p>
          <a:p>
            <a:r>
              <a:rPr lang="zh-CN" altLang="en-US" dirty="0" smtClean="0"/>
              <a:t>网站分析师负责</a:t>
            </a:r>
            <a:r>
              <a:rPr lang="en-US" altLang="zh-CN" dirty="0" smtClean="0"/>
              <a:t>SEO</a:t>
            </a:r>
            <a:r>
              <a:rPr lang="zh-CN" altLang="en-US" dirty="0" smtClean="0"/>
              <a:t>和网站数据分析工作</a:t>
            </a:r>
            <a:endParaRPr lang="en-US" altLang="zh-CN" dirty="0" smtClean="0"/>
          </a:p>
          <a:p>
            <a:endParaRPr lang="en-US" altLang="zh-CN" dirty="0" smtClean="0"/>
          </a:p>
          <a:p>
            <a:r>
              <a:rPr lang="zh-CN" altLang="en-US" dirty="0" smtClean="0"/>
              <a:t>基础架构专家要负责硬件、软件、网络、安全等各方面基础架构</a:t>
            </a:r>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122</a:t>
            </a:fld>
            <a:endParaRPr lang="en-US" altLang="zh-CN"/>
          </a:p>
        </p:txBody>
      </p:sp>
    </p:spTree>
    <p:extLst>
      <p:ext uri="{BB962C8B-B14F-4D97-AF65-F5344CB8AC3E}">
        <p14:creationId xmlns:p14="http://schemas.microsoft.com/office/powerpoint/2010/main" val="8185374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目前有两类新的角色正在出现，一个是图中能看到的全栈工程师（</a:t>
            </a:r>
            <a:r>
              <a:rPr lang="en-US" altLang="zh-CN" dirty="0" smtClean="0"/>
              <a:t>Full-Stack</a:t>
            </a:r>
            <a:r>
              <a:rPr lang="en-US" altLang="zh-CN" baseline="0" dirty="0" smtClean="0"/>
              <a:t> Development</a:t>
            </a:r>
            <a:r>
              <a:rPr lang="zh-CN" altLang="en-US" dirty="0" smtClean="0"/>
              <a:t>），另外一类是开发运维一体化工程师（</a:t>
            </a:r>
            <a:r>
              <a:rPr lang="en-US" altLang="zh-CN" dirty="0" smtClean="0"/>
              <a:t>DevOps</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123</a:t>
            </a:fld>
            <a:endParaRPr lang="en-US" altLang="zh-CN"/>
          </a:p>
        </p:txBody>
      </p:sp>
    </p:spTree>
    <p:extLst>
      <p:ext uri="{BB962C8B-B14F-4D97-AF65-F5344CB8AC3E}">
        <p14:creationId xmlns:p14="http://schemas.microsoft.com/office/powerpoint/2010/main" val="5227250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初创公司：</a:t>
            </a:r>
            <a:r>
              <a:rPr lang="en-US" altLang="zh-CN" dirty="0" smtClean="0"/>
              <a:t>Start-Up</a:t>
            </a:r>
            <a:r>
              <a:rPr lang="en-US" altLang="zh-CN" baseline="0" dirty="0" smtClean="0"/>
              <a:t> </a:t>
            </a:r>
          </a:p>
          <a:p>
            <a:r>
              <a:rPr lang="zh-CN" altLang="en-US" baseline="0" dirty="0" smtClean="0"/>
              <a:t>主机托管</a:t>
            </a:r>
            <a:r>
              <a:rPr lang="en-US" altLang="zh-CN" baseline="0" dirty="0" smtClean="0"/>
              <a:t>/</a:t>
            </a:r>
            <a:r>
              <a:rPr lang="zh-CN" altLang="en-US" baseline="0" dirty="0" smtClean="0"/>
              <a:t>网络主机：</a:t>
            </a:r>
            <a:r>
              <a:rPr lang="en-US" altLang="zh-CN" baseline="0" dirty="0" smtClean="0"/>
              <a:t>Hosting</a:t>
            </a:r>
          </a:p>
          <a:p>
            <a:r>
              <a:rPr lang="zh-CN" altLang="en-US" baseline="0" dirty="0" smtClean="0"/>
              <a:t>设计公司：</a:t>
            </a:r>
            <a:r>
              <a:rPr lang="en-US" altLang="zh-CN" baseline="0" dirty="0" smtClean="0"/>
              <a:t>Designing</a:t>
            </a:r>
          </a:p>
          <a:p>
            <a:r>
              <a:rPr lang="zh-CN" altLang="en-US" baseline="0" dirty="0" smtClean="0"/>
              <a:t>垂直集成：</a:t>
            </a:r>
            <a:r>
              <a:rPr lang="en-US" altLang="zh-CN" baseline="0" dirty="0" smtClean="0"/>
              <a:t>Vertically Integrated</a:t>
            </a:r>
          </a:p>
          <a:p>
            <a:r>
              <a:rPr lang="zh-CN" altLang="en-US" baseline="0" dirty="0" smtClean="0"/>
              <a:t>网站解决方案：</a:t>
            </a:r>
            <a:r>
              <a:rPr lang="en-US" altLang="zh-CN" baseline="0" dirty="0" smtClean="0"/>
              <a:t>Website Solution</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124</a:t>
            </a:fld>
            <a:endParaRPr lang="en-US" altLang="zh-CN"/>
          </a:p>
        </p:txBody>
      </p:sp>
    </p:spTree>
    <p:extLst>
      <p:ext uri="{BB962C8B-B14F-4D97-AF65-F5344CB8AC3E}">
        <p14:creationId xmlns:p14="http://schemas.microsoft.com/office/powerpoint/2010/main" val="2941116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a:t>
            </a:r>
            <a:r>
              <a:rPr lang="en-US" altLang="zh-CN" dirty="0" smtClean="0"/>
              <a:t>Web</a:t>
            </a:r>
            <a:r>
              <a:rPr lang="zh-CN" altLang="en-US" dirty="0" smtClean="0"/>
              <a:t>前端工程师及职业发展希望有更多了解的同学，推荐去学堂在线看下</a:t>
            </a:r>
            <a:r>
              <a:rPr lang="en-US" altLang="zh-CN" dirty="0" smtClean="0"/>
              <a:t>Web</a:t>
            </a:r>
            <a:r>
              <a:rPr lang="zh-CN" altLang="en-US" dirty="0" smtClean="0"/>
              <a:t>前端工程师的</a:t>
            </a:r>
            <a:r>
              <a:rPr lang="en-US" altLang="zh-CN" dirty="0" smtClean="0"/>
              <a:t>0.3</a:t>
            </a:r>
            <a:r>
              <a:rPr lang="zh-CN" altLang="en-US" dirty="0" smtClean="0"/>
              <a:t>、</a:t>
            </a:r>
            <a:r>
              <a:rPr lang="en-US" altLang="zh-CN" dirty="0" smtClean="0"/>
              <a:t>0.4</a:t>
            </a:r>
            <a:r>
              <a:rPr lang="zh-CN" altLang="en-US" smtClean="0"/>
              <a:t>两个视频，我觉得还不错的。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125</a:t>
            </a:fld>
            <a:endParaRPr lang="en-US" altLang="zh-CN"/>
          </a:p>
        </p:txBody>
      </p:sp>
    </p:spTree>
    <p:extLst>
      <p:ext uri="{BB962C8B-B14F-4D97-AF65-F5344CB8AC3E}">
        <p14:creationId xmlns:p14="http://schemas.microsoft.com/office/powerpoint/2010/main" val="34354636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主要是三类问题</a:t>
            </a:r>
            <a:endParaRPr lang="en-US" altLang="zh-CN" dirty="0" smtClean="0"/>
          </a:p>
          <a:p>
            <a:r>
              <a:rPr lang="en-US" altLang="zh-CN" dirty="0" smtClean="0"/>
              <a:t>- </a:t>
            </a:r>
            <a:r>
              <a:rPr lang="zh-CN" altLang="en-US" dirty="0" smtClean="0"/>
              <a:t>所有</a:t>
            </a:r>
            <a:r>
              <a:rPr lang="en-US" altLang="zh-CN" dirty="0" smtClean="0"/>
              <a:t>Web</a:t>
            </a:r>
            <a:r>
              <a:rPr lang="zh-CN" altLang="en-US" dirty="0" smtClean="0"/>
              <a:t>程序的基本问题</a:t>
            </a:r>
            <a:endParaRPr lang="en-US" altLang="zh-CN" dirty="0" smtClean="0"/>
          </a:p>
          <a:p>
            <a:r>
              <a:rPr lang="en-US" altLang="zh-CN" dirty="0" smtClean="0"/>
              <a:t>- Web</a:t>
            </a:r>
            <a:r>
              <a:rPr lang="zh-CN" altLang="en-US" dirty="0" smtClean="0"/>
              <a:t>模式的问题，因为使用</a:t>
            </a:r>
            <a:r>
              <a:rPr lang="en-US" altLang="zh-CN" dirty="0" smtClean="0"/>
              <a:t>B/S</a:t>
            </a:r>
            <a:r>
              <a:rPr lang="zh-CN" altLang="en-US" dirty="0" smtClean="0"/>
              <a:t>模式和</a:t>
            </a:r>
            <a:r>
              <a:rPr lang="en-US" altLang="zh-CN" dirty="0" smtClean="0"/>
              <a:t>HTTP</a:t>
            </a:r>
            <a:r>
              <a:rPr lang="zh-CN" altLang="en-US" dirty="0" smtClean="0"/>
              <a:t>协议</a:t>
            </a:r>
            <a:endParaRPr lang="en-US" altLang="zh-CN" dirty="0" smtClean="0"/>
          </a:p>
          <a:p>
            <a:r>
              <a:rPr lang="en-US" altLang="zh-CN" dirty="0" smtClean="0"/>
              <a:t>- </a:t>
            </a:r>
            <a:r>
              <a:rPr lang="zh-CN" altLang="en-US" dirty="0" smtClean="0"/>
              <a:t>追求弥补缺点所带来的问题</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127</a:t>
            </a:fld>
            <a:endParaRPr lang="en-US" altLang="zh-CN"/>
          </a:p>
        </p:txBody>
      </p:sp>
    </p:spTree>
    <p:extLst>
      <p:ext uri="{BB962C8B-B14F-4D97-AF65-F5344CB8AC3E}">
        <p14:creationId xmlns:p14="http://schemas.microsoft.com/office/powerpoint/2010/main" val="38373289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E8E96F-8B03-4A99-9C3D-BBAEB318CF41}" type="slidenum">
              <a:rPr lang="en-US" altLang="zh-CN"/>
              <a:pPr/>
              <a:t>139</a:t>
            </a:fld>
            <a:endParaRPr lang="en-US" altLang="zh-CN"/>
          </a:p>
        </p:txBody>
      </p:sp>
      <p:sp>
        <p:nvSpPr>
          <p:cNvPr id="1104898" name="Rectangle 2"/>
          <p:cNvSpPr>
            <a:spLocks noGrp="1" noRot="1" noChangeAspect="1" noChangeArrowheads="1" noTextEdit="1"/>
          </p:cNvSpPr>
          <p:nvPr>
            <p:ph type="sldImg"/>
          </p:nvPr>
        </p:nvSpPr>
        <p:spPr>
          <a:xfrm>
            <a:off x="65088" y="733425"/>
            <a:ext cx="6519862" cy="3668713"/>
          </a:xfrm>
          <a:ln/>
        </p:spPr>
      </p:sp>
      <p:sp>
        <p:nvSpPr>
          <p:cNvPr id="1104899" name="Rectangle 3"/>
          <p:cNvSpPr>
            <a:spLocks noGrp="1" noChangeArrowheads="1"/>
          </p:cNvSpPr>
          <p:nvPr>
            <p:ph type="body" idx="1"/>
          </p:nvPr>
        </p:nvSpPr>
        <p:spPr/>
        <p:txBody>
          <a:bodyPr/>
          <a:lstStyle/>
          <a:p>
            <a:r>
              <a:rPr lang="zh-CN" altLang="en-US"/>
              <a:t>负责了</a:t>
            </a:r>
            <a:r>
              <a:rPr lang="en-US" altLang="zh-CN"/>
              <a:t>www.xml.org</a:t>
            </a:r>
            <a:r>
              <a:rPr lang="zh-CN" altLang="en-US"/>
              <a:t>的建设</a:t>
            </a:r>
          </a:p>
        </p:txBody>
      </p:sp>
    </p:spTree>
    <p:extLst>
      <p:ext uri="{BB962C8B-B14F-4D97-AF65-F5344CB8AC3E}">
        <p14:creationId xmlns:p14="http://schemas.microsoft.com/office/powerpoint/2010/main" val="38502098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http://www.w3.org/WAI/ER/IG/ert/iso639.htm</a:t>
            </a:r>
          </a:p>
          <a:p>
            <a:r>
              <a:rPr lang="en-US" altLang="zh-CN" dirty="0" smtClean="0"/>
              <a:t>http://www.iso.org/iso/english_country_names_and_code_elements</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141</a:t>
            </a:fld>
            <a:endParaRPr lang="en-US" altLang="zh-CN"/>
          </a:p>
        </p:txBody>
      </p:sp>
    </p:spTree>
    <p:extLst>
      <p:ext uri="{BB962C8B-B14F-4D97-AF65-F5344CB8AC3E}">
        <p14:creationId xmlns:p14="http://schemas.microsoft.com/office/powerpoint/2010/main" val="5440184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http://www.ietf.org/rfc/rfc3066.txt</a:t>
            </a:r>
          </a:p>
          <a:p>
            <a:r>
              <a:rPr lang="en-US" altLang="zh-CN" dirty="0" smtClean="0"/>
              <a:t>http://www.ietf.org/rfc/rfc1766.txt</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144</a:t>
            </a:fld>
            <a:endParaRPr lang="en-US" altLang="zh-CN"/>
          </a:p>
        </p:txBody>
      </p:sp>
    </p:spTree>
    <p:extLst>
      <p:ext uri="{BB962C8B-B14F-4D97-AF65-F5344CB8AC3E}">
        <p14:creationId xmlns:p14="http://schemas.microsoft.com/office/powerpoint/2010/main" val="3570924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smtClean="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a:prstGeom prst="rect">
            <a:avLst/>
          </a:prstGeo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a:xfrm>
            <a:off x="8737600" y="6248400"/>
            <a:ext cx="2540000" cy="457200"/>
          </a:xfrm>
          <a:prstGeom prst="rect">
            <a:avLst/>
          </a:prstGeom>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462235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1BEB7E49-A5DE-4565-B108-DFEFBDF55E01}" type="slidenum">
              <a:rPr lang="en-US" altLang="zh-CN"/>
              <a:pPr>
                <a:defRPr/>
              </a:pPr>
              <a:t>‹#›</a:t>
            </a:fld>
            <a:endParaRPr lang="en-US" altLang="zh-CN"/>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68" name="页脚占位符 3"/>
          <p:cNvSpPr txBox="1">
            <a:spLocks/>
          </p:cNvSpPr>
          <p:nvPr userDrawn="1"/>
        </p:nvSpPr>
        <p:spPr bwMode="auto">
          <a:xfrm>
            <a:off x="4461835" y="6240257"/>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sz="1400" dirty="0" smtClean="0"/>
              <a:t>复旦大学软件学院</a:t>
            </a:r>
            <a:r>
              <a:rPr lang="en-US" altLang="zh-CN" sz="1400" dirty="0" smtClean="0"/>
              <a:t>2022</a:t>
            </a:r>
            <a:r>
              <a:rPr lang="zh-CN" altLang="en-US" sz="1400" dirty="0" smtClean="0"/>
              <a:t>春 </a:t>
            </a:r>
            <a:r>
              <a:rPr lang="en-US" altLang="zh-CN" sz="1400" dirty="0" smtClean="0"/>
              <a:t>Outstanding Ability of Software Development</a:t>
            </a:r>
            <a:endParaRPr lang="en-US" altLang="zh-CN" sz="1400" dirty="0"/>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200" algn="l" rtl="0" fontAlgn="base">
        <a:spcBef>
          <a:spcPct val="0"/>
        </a:spcBef>
        <a:spcAft>
          <a:spcPct val="0"/>
        </a:spcAft>
        <a:defRPr kumimoji="1" sz="4400">
          <a:solidFill>
            <a:schemeClr val="tx1"/>
          </a:solidFill>
          <a:latin typeface="Arial" charset="0"/>
          <a:ea typeface="宋体" pitchFamily="2" charset="-122"/>
        </a:defRPr>
      </a:lvl6pPr>
      <a:lvl7pPr marL="914400" algn="l" rtl="0" fontAlgn="base">
        <a:spcBef>
          <a:spcPct val="0"/>
        </a:spcBef>
        <a:spcAft>
          <a:spcPct val="0"/>
        </a:spcAft>
        <a:defRPr kumimoji="1" sz="4400">
          <a:solidFill>
            <a:schemeClr val="tx1"/>
          </a:solidFill>
          <a:latin typeface="Arial" charset="0"/>
          <a:ea typeface="宋体" pitchFamily="2" charset="-122"/>
        </a:defRPr>
      </a:lvl7pPr>
      <a:lvl8pPr marL="1371600" algn="l" rtl="0" fontAlgn="base">
        <a:spcBef>
          <a:spcPct val="0"/>
        </a:spcBef>
        <a:spcAft>
          <a:spcPct val="0"/>
        </a:spcAft>
        <a:defRPr kumimoji="1" sz="4400">
          <a:solidFill>
            <a:schemeClr val="tx1"/>
          </a:solidFill>
          <a:latin typeface="Arial" charset="0"/>
          <a:ea typeface="宋体" pitchFamily="2" charset="-122"/>
        </a:defRPr>
      </a:lvl8pPr>
      <a:lvl9pPr marL="1828800" algn="l" rtl="0" fontAlgn="base">
        <a:spcBef>
          <a:spcPct val="0"/>
        </a:spcBef>
        <a:spcAft>
          <a:spcPct val="0"/>
        </a:spcAft>
        <a:defRPr kumimoji="1"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108.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07.emf"/><Relationship Id="rId4" Type="http://schemas.openxmlformats.org/officeDocument/2006/relationships/oleObject" Target="../embeddings/oleObject2.bin"/></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87.xml"/><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1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hyperlink" Target="http://oreilly.com/web2/archive/what-is-web-20.html" TargetMode="External"/><Relationship Id="rId2" Type="http://schemas.openxmlformats.org/officeDocument/2006/relationships/hyperlink" Target="http://en.wikipedia.org/wiki/History_of_the_World_Wide_Web" TargetMode="External"/><Relationship Id="rId1" Type="http://schemas.openxmlformats.org/officeDocument/2006/relationships/slideLayout" Target="../slideLayouts/slideLayout2.xml"/><Relationship Id="rId4" Type="http://schemas.openxmlformats.org/officeDocument/2006/relationships/hyperlink" Target="http://www.wired.com/magazine/2010/08/ff_webrip/all/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3" Type="http://schemas.openxmlformats.org/officeDocument/2006/relationships/hyperlink" Target="http://sixrevisions.com/resources/the-history-of-the-internet-in-a-nutshell/" TargetMode="External"/><Relationship Id="rId2" Type="http://schemas.openxmlformats.org/officeDocument/2006/relationships/hyperlink" Target="http://sixrevisions.com/resources/the-history-of-computers-in-a-nutshell/" TargetMode="External"/><Relationship Id="rId1" Type="http://schemas.openxmlformats.org/officeDocument/2006/relationships/slideLayout" Target="../slideLayouts/slideLayout2.xml"/><Relationship Id="rId4" Type="http://schemas.openxmlformats.org/officeDocument/2006/relationships/hyperlink" Target="http://sixrevisions.com/web-development/the-history-of-web-browsers/"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blog.jobbole.com/33951/" TargetMode="External"/><Relationship Id="rId2" Type="http://schemas.openxmlformats.org/officeDocument/2006/relationships/hyperlink" Target="http://www.huxiu.com/article/8677/1.html" TargetMode="External"/><Relationship Id="rId1" Type="http://schemas.openxmlformats.org/officeDocument/2006/relationships/slideLayout" Target="../slideLayouts/slideLayout2.xml"/><Relationship Id="rId4" Type="http://schemas.openxmlformats.org/officeDocument/2006/relationships/hyperlink" Target="http://www.adaptivepath.com/ideas/nine-pillars-of-successful-web-teams"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caniuse.com/#home" TargetMode="External"/><Relationship Id="rId2" Type="http://schemas.openxmlformats.org/officeDocument/2006/relationships/hyperlink" Target="http://www.webstyleguide.com/wsg3/index.html" TargetMode="External"/><Relationship Id="rId1" Type="http://schemas.openxmlformats.org/officeDocument/2006/relationships/slideLayout" Target="../slideLayouts/slideLayout2.xml"/><Relationship Id="rId5" Type="http://schemas.openxmlformats.org/officeDocument/2006/relationships/hyperlink" Target="http://www.jjg.net/ia/" TargetMode="External"/><Relationship Id="rId4" Type="http://schemas.openxmlformats.org/officeDocument/2006/relationships/hyperlink" Target="http://www.quirksmode.org/"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hyperlink" Target="http://www.iso.ch/" TargetMode="External"/><Relationship Id="rId2" Type="http://schemas.openxmlformats.org/officeDocument/2006/relationships/hyperlink" Target="http://www.w3c.org/" TargetMode="External"/><Relationship Id="rId1" Type="http://schemas.openxmlformats.org/officeDocument/2006/relationships/slideLayout" Target="../slideLayouts/slideLayout2.xml"/><Relationship Id="rId4" Type="http://schemas.openxmlformats.org/officeDocument/2006/relationships/hyperlink" Target="http://www.iec.org/"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www.ietf.org/" TargetMode="External"/><Relationship Id="rId2" Type="http://schemas.openxmlformats.org/officeDocument/2006/relationships/hyperlink" Target="http://www.unicode.org/" TargetMode="External"/><Relationship Id="rId1" Type="http://schemas.openxmlformats.org/officeDocument/2006/relationships/slideLayout" Target="../slideLayouts/slideLayout2.xml"/><Relationship Id="rId4" Type="http://schemas.openxmlformats.org/officeDocument/2006/relationships/hyperlink" Target="http://www.iana.org/"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www.icann.org/"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www.oasis-open.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www.ietf.org/rfc/rfc2279.txt"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www.ietf.org/rfc/rfc2781.txt"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www.ietf.org/rfcNNNN.txt"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5.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hyperlink" Target="https://whatwg.or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emf"/></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Outstanding Ability of Software Development</a:t>
            </a:r>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smtClean="0"/>
          </a:p>
          <a:p>
            <a:pPr eaLnBrk="1" hangingPunct="1"/>
            <a:r>
              <a:rPr lang="zh-CN" altLang="en-US" sz="3600" dirty="0">
                <a:ea typeface="华文行楷" pitchFamily="2" charset="-122"/>
              </a:rPr>
              <a:t>复旦大学软件学院</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Web</a:t>
            </a:r>
            <a:r>
              <a:rPr lang="zh-CN" altLang="en-US" dirty="0" smtClean="0"/>
              <a:t>发展简史</a:t>
            </a:r>
            <a:endParaRPr lang="en-US" altLang="zh-CN" dirty="0"/>
          </a:p>
        </p:txBody>
      </p:sp>
    </p:spTree>
    <p:extLst>
      <p:ext uri="{BB962C8B-B14F-4D97-AF65-F5344CB8AC3E}">
        <p14:creationId xmlns:p14="http://schemas.microsoft.com/office/powerpoint/2010/main" val="297414240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altLang="zh-CN" dirty="0" smtClean="0"/>
              <a:t>MIME</a:t>
            </a:r>
            <a:r>
              <a:rPr lang="zh-CN" altLang="en-US" dirty="0" smtClean="0"/>
              <a:t>示例</a:t>
            </a:r>
            <a:endParaRPr lang="en-US" altLang="zh-CN" dirty="0" smtClean="0"/>
          </a:p>
        </p:txBody>
      </p:sp>
      <p:pic>
        <p:nvPicPr>
          <p:cNvPr id="46084"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208213" y="1628776"/>
            <a:ext cx="8280400" cy="4587875"/>
          </a:xfrm>
        </p:spPr>
      </p:pic>
    </p:spTree>
    <p:extLst>
      <p:ext uri="{BB962C8B-B14F-4D97-AF65-F5344CB8AC3E}">
        <p14:creationId xmlns:p14="http://schemas.microsoft.com/office/powerpoint/2010/main" val="2854053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p:nvPr>
        </p:nvSpPr>
        <p:spPr/>
        <p:txBody>
          <a:bodyPr/>
          <a:lstStyle/>
          <a:p>
            <a:r>
              <a:rPr lang="en-US" altLang="zh-CN"/>
              <a:t>URL</a:t>
            </a:r>
          </a:p>
        </p:txBody>
      </p:sp>
      <p:sp>
        <p:nvSpPr>
          <p:cNvPr id="1147907" name="Rectangle 3" descr="Rectangle: Click to edit Master text styles&#10;Second level&#10;Third level&#10;Fourth level&#10;Fifth level"/>
          <p:cNvSpPr>
            <a:spLocks noGrp="1" noChangeArrowheads="1"/>
          </p:cNvSpPr>
          <p:nvPr>
            <p:ph idx="1"/>
          </p:nvPr>
        </p:nvSpPr>
        <p:spPr>
          <a:ln>
            <a:solidFill>
              <a:schemeClr val="bg1"/>
            </a:solidFill>
            <a:miter lim="800000"/>
            <a:headEnd/>
            <a:tailEnd/>
          </a:ln>
        </p:spPr>
        <p:txBody>
          <a:bodyPr/>
          <a:lstStyle/>
          <a:p>
            <a:r>
              <a:rPr lang="zh-CN" altLang="en-US" dirty="0" smtClean="0"/>
              <a:t>统一资源定位符，</a:t>
            </a:r>
            <a:r>
              <a:rPr lang="en-US" altLang="zh-CN" dirty="0" smtClean="0"/>
              <a:t>Uniform Resource Locator</a:t>
            </a:r>
          </a:p>
          <a:p>
            <a:r>
              <a:rPr lang="zh-CN" altLang="en-US" dirty="0" smtClean="0"/>
              <a:t>由协议、</a:t>
            </a:r>
            <a:r>
              <a:rPr lang="en-US" altLang="zh-CN" dirty="0" smtClean="0"/>
              <a:t>IP</a:t>
            </a:r>
            <a:r>
              <a:rPr lang="zh-CN" altLang="en-US" dirty="0" smtClean="0"/>
              <a:t>地址</a:t>
            </a:r>
            <a:r>
              <a:rPr lang="en-US" altLang="zh-CN" dirty="0" smtClean="0"/>
              <a:t>/</a:t>
            </a:r>
            <a:r>
              <a:rPr lang="zh-CN" altLang="en-US" dirty="0" smtClean="0"/>
              <a:t>域名、端口（可选，默认为协议对应端口）、资源位置（在目标主机上的目录存放情况）几部分组成</a:t>
            </a:r>
            <a:r>
              <a:rPr lang="en-US" altLang="zh-CN" dirty="0" smtClean="0"/>
              <a:t/>
            </a:r>
            <a:br>
              <a:rPr lang="en-US" altLang="zh-CN" dirty="0" smtClean="0"/>
            </a:br>
            <a:endParaRPr lang="zh-CN" altLang="en-US" sz="2400" dirty="0"/>
          </a:p>
        </p:txBody>
      </p:sp>
      <p:pic>
        <p:nvPicPr>
          <p:cNvPr id="2" name="图片 1"/>
          <p:cNvPicPr>
            <a:picLocks noChangeAspect="1"/>
          </p:cNvPicPr>
          <p:nvPr/>
        </p:nvPicPr>
        <p:blipFill>
          <a:blip r:embed="rId3"/>
          <a:stretch>
            <a:fillRect/>
          </a:stretch>
        </p:blipFill>
        <p:spPr>
          <a:xfrm>
            <a:off x="1280319" y="3501008"/>
            <a:ext cx="10220325" cy="2209800"/>
          </a:xfrm>
          <a:prstGeom prst="rect">
            <a:avLst/>
          </a:prstGeom>
        </p:spPr>
      </p:pic>
    </p:spTree>
    <p:extLst>
      <p:ext uri="{BB962C8B-B14F-4D97-AF65-F5344CB8AC3E}">
        <p14:creationId xmlns:p14="http://schemas.microsoft.com/office/powerpoint/2010/main" val="255814381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查询字符串</a:t>
            </a:r>
            <a:endParaRPr lang="zh-CN" alt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891639167"/>
              </p:ext>
            </p:extLst>
          </p:nvPr>
        </p:nvGraphicFramePr>
        <p:xfrm>
          <a:off x="2063552" y="2780928"/>
          <a:ext cx="8071048" cy="1008112"/>
        </p:xfrm>
        <a:graphic>
          <a:graphicData uri="http://schemas.openxmlformats.org/presentationml/2006/ole">
            <mc:AlternateContent xmlns:mc="http://schemas.openxmlformats.org/markup-compatibility/2006">
              <mc:Choice xmlns:v="urn:schemas-microsoft-com:vml" Requires="v">
                <p:oleObj spid="_x0000_s6458" name="Visio" r:id="rId4" imgW="6402421" imgH="786860" progId="Visio.Drawing.11">
                  <p:embed/>
                </p:oleObj>
              </mc:Choice>
              <mc:Fallback>
                <p:oleObj name="Visio" r:id="rId4" imgW="6402421" imgH="78686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552" y="2780928"/>
                        <a:ext cx="8071048" cy="1008112"/>
                      </a:xfrm>
                      <a:prstGeom prst="rect">
                        <a:avLst/>
                      </a:prstGeom>
                      <a:noFill/>
                      <a:ln>
                        <a:noFill/>
                      </a:ln>
                      <a:effectLst/>
                      <a:extLst/>
                    </p:spPr>
                  </p:pic>
                </p:oleObj>
              </mc:Fallback>
            </mc:AlternateContent>
          </a:graphicData>
        </a:graphic>
      </p:graphicFrame>
      <p:graphicFrame>
        <p:nvGraphicFramePr>
          <p:cNvPr id="5" name="Object 2"/>
          <p:cNvGraphicFramePr>
            <a:graphicFrameLocks noChangeAspect="1"/>
          </p:cNvGraphicFramePr>
          <p:nvPr>
            <p:extLst>
              <p:ext uri="{D42A27DB-BD31-4B8C-83A1-F6EECF244321}">
                <p14:modId xmlns:p14="http://schemas.microsoft.com/office/powerpoint/2010/main" val="3589813948"/>
              </p:ext>
            </p:extLst>
          </p:nvPr>
        </p:nvGraphicFramePr>
        <p:xfrm>
          <a:off x="2279576" y="4293097"/>
          <a:ext cx="7488832" cy="1724075"/>
        </p:xfrm>
        <a:graphic>
          <a:graphicData uri="http://schemas.openxmlformats.org/presentationml/2006/ole">
            <mc:AlternateContent xmlns:mc="http://schemas.openxmlformats.org/markup-compatibility/2006">
              <mc:Choice xmlns:v="urn:schemas-microsoft-com:vml" Requires="v">
                <p:oleObj spid="_x0000_s6459" name="Visio" r:id="rId6" imgW="6219811" imgH="1431857" progId="Visio.Drawing.11">
                  <p:embed/>
                </p:oleObj>
              </mc:Choice>
              <mc:Fallback>
                <p:oleObj name="Visio" r:id="rId6" imgW="6219811" imgH="143185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9576" y="4293097"/>
                        <a:ext cx="7488832" cy="17240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26691267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DNS</a:t>
            </a:r>
            <a:r>
              <a:rPr lang="zh-CN" altLang="en-US" dirty="0" smtClean="0"/>
              <a:t>概述</a:t>
            </a:r>
            <a:endParaRPr lang="zh-CN" altLang="en-US" dirty="0"/>
          </a:p>
        </p:txBody>
      </p:sp>
      <p:sp>
        <p:nvSpPr>
          <p:cNvPr id="3" name="内容占位符 2"/>
          <p:cNvSpPr>
            <a:spLocks noGrp="1"/>
          </p:cNvSpPr>
          <p:nvPr>
            <p:ph idx="1"/>
          </p:nvPr>
        </p:nvSpPr>
        <p:spPr/>
        <p:txBody>
          <a:bodyPr/>
          <a:lstStyle/>
          <a:p>
            <a:r>
              <a:rPr lang="en-US" altLang="zh-CN" dirty="0"/>
              <a:t>Domain Name System</a:t>
            </a:r>
            <a:r>
              <a:rPr lang="zh-CN" altLang="en-US" dirty="0"/>
              <a:t>，域名</a:t>
            </a:r>
            <a:r>
              <a:rPr lang="zh-CN" altLang="en-US" dirty="0" smtClean="0"/>
              <a:t>系统</a:t>
            </a:r>
            <a:endParaRPr lang="en-US" altLang="zh-CN" dirty="0" smtClean="0"/>
          </a:p>
          <a:p>
            <a:r>
              <a:rPr lang="zh-CN" altLang="en-US" dirty="0" smtClean="0"/>
              <a:t>用于完成域名和</a:t>
            </a:r>
            <a:r>
              <a:rPr lang="en-US" altLang="zh-CN" dirty="0" smtClean="0"/>
              <a:t>IP</a:t>
            </a:r>
            <a:r>
              <a:rPr lang="zh-CN" altLang="en-US" dirty="0" smtClean="0"/>
              <a:t>地址间的解析</a:t>
            </a:r>
            <a:endParaRPr lang="en-US" altLang="zh-CN" dirty="0" smtClean="0"/>
          </a:p>
          <a:p>
            <a:r>
              <a:rPr lang="zh-CN" altLang="en-US" dirty="0" smtClean="0"/>
              <a:t>域名是分层的</a:t>
            </a:r>
            <a:endParaRPr lang="en-US" altLang="zh-CN" dirty="0" smtClean="0"/>
          </a:p>
          <a:p>
            <a:r>
              <a:rPr lang="en-US" altLang="zh-CN" dirty="0" smtClean="0"/>
              <a:t>top-level domain</a:t>
            </a:r>
            <a:r>
              <a:rPr lang="zh-CN" altLang="en-US" dirty="0" smtClean="0"/>
              <a:t>（</a:t>
            </a:r>
            <a:r>
              <a:rPr lang="en-US" altLang="zh-CN" dirty="0" smtClean="0"/>
              <a:t>TLD</a:t>
            </a:r>
            <a:r>
              <a:rPr lang="zh-CN" altLang="en-US" dirty="0" smtClean="0"/>
              <a:t>）顶级域名</a:t>
            </a:r>
            <a:endParaRPr lang="en-US" altLang="zh-CN" dirty="0" smtClean="0"/>
          </a:p>
          <a:p>
            <a:pPr lvl="1"/>
            <a:r>
              <a:rPr lang="en-US" altLang="zh-CN" dirty="0"/>
              <a:t>Generic top-level </a:t>
            </a:r>
            <a:r>
              <a:rPr lang="en-US" altLang="zh-CN" dirty="0" smtClean="0"/>
              <a:t>domain</a:t>
            </a:r>
            <a:r>
              <a:rPr lang="zh-CN" altLang="en-US" dirty="0" smtClean="0"/>
              <a:t>（</a:t>
            </a:r>
            <a:r>
              <a:rPr lang="en-US" altLang="zh-CN" dirty="0" err="1" smtClean="0"/>
              <a:t>gTLD</a:t>
            </a:r>
            <a:r>
              <a:rPr lang="zh-CN" altLang="en-US" dirty="0" smtClean="0"/>
              <a:t>）通用</a:t>
            </a:r>
            <a:endParaRPr lang="en-US" altLang="zh-CN" dirty="0" smtClean="0"/>
          </a:p>
          <a:p>
            <a:pPr lvl="1"/>
            <a:r>
              <a:rPr lang="en-US" altLang="zh-CN" dirty="0"/>
              <a:t>Country code top-level domain (</a:t>
            </a:r>
            <a:r>
              <a:rPr lang="en-US" altLang="zh-CN" dirty="0" err="1"/>
              <a:t>ccTLD</a:t>
            </a:r>
            <a:r>
              <a:rPr lang="en-US" altLang="zh-CN" dirty="0" smtClean="0"/>
              <a:t>) </a:t>
            </a:r>
            <a:r>
              <a:rPr lang="zh-CN" altLang="en-US" dirty="0" smtClean="0"/>
              <a:t>国家代码</a:t>
            </a:r>
            <a:endParaRPr lang="en-US" altLang="zh-CN" dirty="0" smtClean="0"/>
          </a:p>
          <a:p>
            <a:pPr marL="0" indent="0">
              <a:buNone/>
            </a:pPr>
            <a:endParaRPr lang="zh-CN" altLang="en-US" dirty="0"/>
          </a:p>
        </p:txBody>
      </p:sp>
    </p:spTree>
    <p:extLst>
      <p:ext uri="{BB962C8B-B14F-4D97-AF65-F5344CB8AC3E}">
        <p14:creationId xmlns:p14="http://schemas.microsoft.com/office/powerpoint/2010/main" val="374579565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5" name="Group 2"/>
          <p:cNvGrpSpPr>
            <a:grpSpLocks/>
          </p:cNvGrpSpPr>
          <p:nvPr/>
        </p:nvGrpSpPr>
        <p:grpSpPr bwMode="auto">
          <a:xfrm>
            <a:off x="2047876" y="1497013"/>
            <a:ext cx="8005763" cy="4457700"/>
            <a:chOff x="243" y="692"/>
            <a:chExt cx="5447" cy="3324"/>
          </a:xfrm>
        </p:grpSpPr>
        <p:sp>
          <p:nvSpPr>
            <p:cNvPr id="33797" name="Text Box 3"/>
            <p:cNvSpPr txBox="1">
              <a:spLocks noChangeArrowheads="1"/>
            </p:cNvSpPr>
            <p:nvPr/>
          </p:nvSpPr>
          <p:spPr bwMode="auto">
            <a:xfrm>
              <a:off x="845" y="1276"/>
              <a:ext cx="32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mil</a:t>
              </a:r>
            </a:p>
          </p:txBody>
        </p:sp>
        <p:sp>
          <p:nvSpPr>
            <p:cNvPr id="33798" name="Line 4"/>
            <p:cNvSpPr>
              <a:spLocks noChangeShapeType="1"/>
            </p:cNvSpPr>
            <p:nvPr/>
          </p:nvSpPr>
          <p:spPr bwMode="auto">
            <a:xfrm flipV="1">
              <a:off x="1009" y="922"/>
              <a:ext cx="930" cy="3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1577" tIns="45789" rIns="91577" bIns="45789" anchor="ctr">
              <a:spAutoFit/>
            </a:bodyPr>
            <a:lstStyle/>
            <a:p>
              <a:endParaRPr lang="zh-CN" altLang="en-US"/>
            </a:p>
          </p:txBody>
        </p:sp>
        <p:sp>
          <p:nvSpPr>
            <p:cNvPr id="33799" name="Text Box 5"/>
            <p:cNvSpPr txBox="1">
              <a:spLocks noChangeArrowheads="1"/>
            </p:cNvSpPr>
            <p:nvPr/>
          </p:nvSpPr>
          <p:spPr bwMode="auto">
            <a:xfrm>
              <a:off x="1432" y="1276"/>
              <a:ext cx="37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edu</a:t>
              </a:r>
            </a:p>
          </p:txBody>
        </p:sp>
        <p:sp>
          <p:nvSpPr>
            <p:cNvPr id="33800" name="Text Box 6"/>
            <p:cNvSpPr txBox="1">
              <a:spLocks noChangeArrowheads="1"/>
            </p:cNvSpPr>
            <p:nvPr/>
          </p:nvSpPr>
          <p:spPr bwMode="auto">
            <a:xfrm>
              <a:off x="2039" y="1275"/>
              <a:ext cx="3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gov</a:t>
              </a:r>
            </a:p>
          </p:txBody>
        </p:sp>
        <p:sp>
          <p:nvSpPr>
            <p:cNvPr id="33801" name="Text Box 7"/>
            <p:cNvSpPr txBox="1">
              <a:spLocks noChangeArrowheads="1"/>
            </p:cNvSpPr>
            <p:nvPr/>
          </p:nvSpPr>
          <p:spPr bwMode="auto">
            <a:xfrm>
              <a:off x="2627" y="1276"/>
              <a:ext cx="40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com</a:t>
              </a:r>
            </a:p>
          </p:txBody>
        </p:sp>
        <p:sp>
          <p:nvSpPr>
            <p:cNvPr id="33802" name="Line 8"/>
            <p:cNvSpPr>
              <a:spLocks noChangeShapeType="1"/>
            </p:cNvSpPr>
            <p:nvPr/>
          </p:nvSpPr>
          <p:spPr bwMode="auto">
            <a:xfrm flipV="1">
              <a:off x="1680" y="922"/>
              <a:ext cx="259" cy="3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577" tIns="45789" rIns="91577" bIns="45789" anchor="ctr">
              <a:spAutoFit/>
            </a:bodyPr>
            <a:lstStyle/>
            <a:p>
              <a:endParaRPr lang="zh-CN" altLang="en-US"/>
            </a:p>
          </p:txBody>
        </p:sp>
        <p:sp>
          <p:nvSpPr>
            <p:cNvPr id="33803" name="Line 9"/>
            <p:cNvSpPr>
              <a:spLocks noChangeShapeType="1"/>
            </p:cNvSpPr>
            <p:nvPr/>
          </p:nvSpPr>
          <p:spPr bwMode="auto">
            <a:xfrm flipH="1" flipV="1">
              <a:off x="1939" y="922"/>
              <a:ext cx="268" cy="3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1577" tIns="45789" rIns="91577" bIns="45789" anchor="ctr">
              <a:spAutoFit/>
            </a:bodyPr>
            <a:lstStyle/>
            <a:p>
              <a:endParaRPr lang="zh-CN" altLang="en-US"/>
            </a:p>
          </p:txBody>
        </p:sp>
        <p:sp>
          <p:nvSpPr>
            <p:cNvPr id="33804" name="Line 10"/>
            <p:cNvSpPr>
              <a:spLocks noChangeShapeType="1"/>
            </p:cNvSpPr>
            <p:nvPr/>
          </p:nvSpPr>
          <p:spPr bwMode="auto">
            <a:xfrm>
              <a:off x="1939" y="922"/>
              <a:ext cx="859" cy="3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1577" tIns="45789" rIns="91577" bIns="45789" anchor="ctr">
              <a:spAutoFit/>
            </a:bodyPr>
            <a:lstStyle/>
            <a:p>
              <a:endParaRPr lang="zh-CN" altLang="en-US"/>
            </a:p>
          </p:txBody>
        </p:sp>
        <p:sp>
          <p:nvSpPr>
            <p:cNvPr id="33805" name="Text Box 11"/>
            <p:cNvSpPr txBox="1">
              <a:spLocks noChangeArrowheads="1"/>
            </p:cNvSpPr>
            <p:nvPr/>
          </p:nvSpPr>
          <p:spPr bwMode="auto">
            <a:xfrm>
              <a:off x="1406" y="1862"/>
              <a:ext cx="41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cmu</a:t>
              </a:r>
            </a:p>
          </p:txBody>
        </p:sp>
        <p:sp>
          <p:nvSpPr>
            <p:cNvPr id="33806" name="Text Box 12"/>
            <p:cNvSpPr txBox="1">
              <a:spLocks noChangeArrowheads="1"/>
            </p:cNvSpPr>
            <p:nvPr/>
          </p:nvSpPr>
          <p:spPr bwMode="auto">
            <a:xfrm>
              <a:off x="1929" y="1861"/>
              <a:ext cx="69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berkeley</a:t>
              </a:r>
            </a:p>
          </p:txBody>
        </p:sp>
        <p:sp>
          <p:nvSpPr>
            <p:cNvPr id="33807" name="Text Box 13"/>
            <p:cNvSpPr txBox="1">
              <a:spLocks noChangeArrowheads="1"/>
            </p:cNvSpPr>
            <p:nvPr/>
          </p:nvSpPr>
          <p:spPr bwMode="auto">
            <a:xfrm>
              <a:off x="907" y="1862"/>
              <a:ext cx="33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mit</a:t>
              </a:r>
            </a:p>
          </p:txBody>
        </p:sp>
        <p:sp>
          <p:nvSpPr>
            <p:cNvPr id="33808" name="Line 14"/>
            <p:cNvSpPr>
              <a:spLocks noChangeShapeType="1"/>
            </p:cNvSpPr>
            <p:nvPr/>
          </p:nvSpPr>
          <p:spPr bwMode="auto">
            <a:xfrm>
              <a:off x="1632" y="1507"/>
              <a:ext cx="0" cy="3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577" tIns="45789" rIns="91577" bIns="45789" anchor="ctr">
              <a:spAutoFit/>
            </a:bodyPr>
            <a:lstStyle/>
            <a:p>
              <a:endParaRPr lang="zh-CN" altLang="en-US"/>
            </a:p>
          </p:txBody>
        </p:sp>
        <p:sp>
          <p:nvSpPr>
            <p:cNvPr id="33809" name="Text Box 15"/>
            <p:cNvSpPr txBox="1">
              <a:spLocks noChangeArrowheads="1"/>
            </p:cNvSpPr>
            <p:nvPr/>
          </p:nvSpPr>
          <p:spPr bwMode="auto">
            <a:xfrm>
              <a:off x="1009" y="2445"/>
              <a:ext cx="27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cs</a:t>
              </a:r>
            </a:p>
          </p:txBody>
        </p:sp>
        <p:sp>
          <p:nvSpPr>
            <p:cNvPr id="33810" name="Text Box 16"/>
            <p:cNvSpPr txBox="1">
              <a:spLocks noChangeArrowheads="1"/>
            </p:cNvSpPr>
            <p:nvPr/>
          </p:nvSpPr>
          <p:spPr bwMode="auto">
            <a:xfrm>
              <a:off x="1951" y="2445"/>
              <a:ext cx="35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ece</a:t>
              </a:r>
            </a:p>
          </p:txBody>
        </p:sp>
        <p:sp>
          <p:nvSpPr>
            <p:cNvPr id="33811" name="Line 17"/>
            <p:cNvSpPr>
              <a:spLocks noChangeShapeType="1"/>
            </p:cNvSpPr>
            <p:nvPr/>
          </p:nvSpPr>
          <p:spPr bwMode="auto">
            <a:xfrm>
              <a:off x="1632" y="2092"/>
              <a:ext cx="421" cy="3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577" tIns="45789" rIns="91577" bIns="45789" anchor="ctr">
              <a:spAutoFit/>
            </a:bodyPr>
            <a:lstStyle/>
            <a:p>
              <a:endParaRPr lang="zh-CN" altLang="en-US"/>
            </a:p>
          </p:txBody>
        </p:sp>
        <p:sp>
          <p:nvSpPr>
            <p:cNvPr id="33812" name="Line 18"/>
            <p:cNvSpPr>
              <a:spLocks noChangeShapeType="1"/>
            </p:cNvSpPr>
            <p:nvPr/>
          </p:nvSpPr>
          <p:spPr bwMode="auto">
            <a:xfrm flipH="1">
              <a:off x="730" y="2677"/>
              <a:ext cx="415" cy="39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1577" tIns="45789" rIns="91577" bIns="45789" anchor="ctr">
              <a:spAutoFit/>
            </a:bodyPr>
            <a:lstStyle/>
            <a:p>
              <a:endParaRPr lang="zh-CN" altLang="en-US"/>
            </a:p>
          </p:txBody>
        </p:sp>
        <p:sp>
          <p:nvSpPr>
            <p:cNvPr id="33813" name="Text Box 19"/>
            <p:cNvSpPr txBox="1">
              <a:spLocks noChangeArrowheads="1"/>
            </p:cNvSpPr>
            <p:nvPr/>
          </p:nvSpPr>
          <p:spPr bwMode="auto">
            <a:xfrm>
              <a:off x="243" y="3598"/>
              <a:ext cx="895"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kittyhawk</a:t>
              </a:r>
            </a:p>
            <a:p>
              <a:pPr algn="ctr">
                <a:lnSpc>
                  <a:spcPct val="100000"/>
                </a:lnSpc>
                <a:spcBef>
                  <a:spcPct val="0"/>
                </a:spcBef>
              </a:pPr>
              <a:r>
                <a:rPr lang="en-US" altLang="zh-CN" sz="1400">
                  <a:latin typeface="Helvetica" pitchFamily="34" charset="0"/>
                </a:rPr>
                <a:t>128.2.194.242</a:t>
              </a:r>
            </a:p>
          </p:txBody>
        </p:sp>
        <p:sp>
          <p:nvSpPr>
            <p:cNvPr id="33814" name="Line 20"/>
            <p:cNvSpPr>
              <a:spLocks noChangeShapeType="1"/>
            </p:cNvSpPr>
            <p:nvPr/>
          </p:nvSpPr>
          <p:spPr bwMode="auto">
            <a:xfrm flipV="1">
              <a:off x="1197" y="1490"/>
              <a:ext cx="437" cy="3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1577" tIns="45789" rIns="91577" bIns="45789" anchor="ctr">
              <a:spAutoFit/>
            </a:bodyPr>
            <a:lstStyle/>
            <a:p>
              <a:endParaRPr lang="zh-CN" altLang="en-US"/>
            </a:p>
          </p:txBody>
        </p:sp>
        <p:sp>
          <p:nvSpPr>
            <p:cNvPr id="33815" name="Line 21"/>
            <p:cNvSpPr>
              <a:spLocks noChangeShapeType="1"/>
            </p:cNvSpPr>
            <p:nvPr/>
          </p:nvSpPr>
          <p:spPr bwMode="auto">
            <a:xfrm>
              <a:off x="1634" y="1490"/>
              <a:ext cx="419" cy="39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1577" tIns="45789" rIns="91577" bIns="45789" anchor="ctr">
              <a:spAutoFit/>
            </a:bodyPr>
            <a:lstStyle/>
            <a:p>
              <a:endParaRPr lang="zh-CN" altLang="en-US"/>
            </a:p>
          </p:txBody>
        </p:sp>
        <p:sp>
          <p:nvSpPr>
            <p:cNvPr id="33816" name="Line 22"/>
            <p:cNvSpPr>
              <a:spLocks noChangeShapeType="1"/>
            </p:cNvSpPr>
            <p:nvPr/>
          </p:nvSpPr>
          <p:spPr bwMode="auto">
            <a:xfrm flipV="1">
              <a:off x="1197" y="2092"/>
              <a:ext cx="435" cy="3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577" tIns="45789" rIns="91577" bIns="45789" anchor="ctr">
              <a:spAutoFit/>
            </a:bodyPr>
            <a:lstStyle/>
            <a:p>
              <a:endParaRPr lang="zh-CN" altLang="en-US"/>
            </a:p>
          </p:txBody>
        </p:sp>
        <p:sp>
          <p:nvSpPr>
            <p:cNvPr id="33817" name="Text Box 23"/>
            <p:cNvSpPr txBox="1">
              <a:spLocks noChangeArrowheads="1"/>
            </p:cNvSpPr>
            <p:nvPr/>
          </p:nvSpPr>
          <p:spPr bwMode="auto">
            <a:xfrm>
              <a:off x="470" y="3031"/>
              <a:ext cx="44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cmcl</a:t>
              </a:r>
            </a:p>
          </p:txBody>
        </p:sp>
        <p:sp>
          <p:nvSpPr>
            <p:cNvPr id="33818" name="Line 24"/>
            <p:cNvSpPr>
              <a:spLocks noChangeShapeType="1"/>
            </p:cNvSpPr>
            <p:nvPr/>
          </p:nvSpPr>
          <p:spPr bwMode="auto">
            <a:xfrm>
              <a:off x="677" y="3262"/>
              <a:ext cx="0" cy="3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577" tIns="45789" rIns="91577" bIns="45789" anchor="ctr">
              <a:spAutoFit/>
            </a:bodyPr>
            <a:lstStyle/>
            <a:p>
              <a:endParaRPr lang="zh-CN" altLang="en-US"/>
            </a:p>
          </p:txBody>
        </p:sp>
        <p:sp>
          <p:nvSpPr>
            <p:cNvPr id="33819" name="Text Box 25"/>
            <p:cNvSpPr txBox="1">
              <a:spLocks noChangeArrowheads="1"/>
            </p:cNvSpPr>
            <p:nvPr/>
          </p:nvSpPr>
          <p:spPr bwMode="auto">
            <a:xfrm>
              <a:off x="1436" y="692"/>
              <a:ext cx="104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i="1">
                  <a:latin typeface="Helvetica" pitchFamily="34" charset="0"/>
                </a:rPr>
                <a:t>unnamed root</a:t>
              </a:r>
            </a:p>
          </p:txBody>
        </p:sp>
        <p:sp>
          <p:nvSpPr>
            <p:cNvPr id="33820" name="Line 26"/>
            <p:cNvSpPr>
              <a:spLocks noChangeShapeType="1"/>
            </p:cNvSpPr>
            <p:nvPr/>
          </p:nvSpPr>
          <p:spPr bwMode="auto">
            <a:xfrm>
              <a:off x="1193" y="2677"/>
              <a:ext cx="373" cy="3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577" tIns="45789" rIns="91577" bIns="45789" anchor="ctr"/>
            <a:lstStyle/>
            <a:p>
              <a:endParaRPr lang="zh-CN" altLang="en-US"/>
            </a:p>
          </p:txBody>
        </p:sp>
        <p:sp>
          <p:nvSpPr>
            <p:cNvPr id="33821" name="Text Box 27"/>
            <p:cNvSpPr txBox="1">
              <a:spLocks noChangeArrowheads="1"/>
            </p:cNvSpPr>
            <p:nvPr/>
          </p:nvSpPr>
          <p:spPr bwMode="auto">
            <a:xfrm>
              <a:off x="1473" y="3032"/>
              <a:ext cx="33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pdl</a:t>
              </a:r>
            </a:p>
          </p:txBody>
        </p:sp>
        <p:sp>
          <p:nvSpPr>
            <p:cNvPr id="33822" name="Line 28"/>
            <p:cNvSpPr>
              <a:spLocks noChangeShapeType="1"/>
            </p:cNvSpPr>
            <p:nvPr/>
          </p:nvSpPr>
          <p:spPr bwMode="auto">
            <a:xfrm>
              <a:off x="1646" y="3270"/>
              <a:ext cx="8" cy="3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1577" tIns="45789" rIns="91577" bIns="45789" anchor="ctr">
              <a:spAutoFit/>
            </a:bodyPr>
            <a:lstStyle/>
            <a:p>
              <a:endParaRPr lang="zh-CN" altLang="en-US"/>
            </a:p>
          </p:txBody>
        </p:sp>
        <p:sp>
          <p:nvSpPr>
            <p:cNvPr id="33823" name="Text Box 29"/>
            <p:cNvSpPr txBox="1">
              <a:spLocks noChangeArrowheads="1"/>
            </p:cNvSpPr>
            <p:nvPr/>
          </p:nvSpPr>
          <p:spPr bwMode="auto">
            <a:xfrm>
              <a:off x="1235" y="3606"/>
              <a:ext cx="862"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dirty="0">
                  <a:latin typeface="Helvetica" pitchFamily="34" charset="0"/>
                </a:rPr>
                <a:t>imperial</a:t>
              </a:r>
            </a:p>
            <a:p>
              <a:pPr algn="ctr">
                <a:lnSpc>
                  <a:spcPct val="100000"/>
                </a:lnSpc>
                <a:spcBef>
                  <a:spcPct val="0"/>
                </a:spcBef>
              </a:pPr>
              <a:r>
                <a:rPr lang="en-US" altLang="zh-CN" sz="1400" dirty="0">
                  <a:latin typeface="Helvetica" pitchFamily="34" charset="0"/>
                </a:rPr>
                <a:t>128.2.189.40 </a:t>
              </a:r>
              <a:endParaRPr lang="en-US" altLang="zh-CN" dirty="0">
                <a:latin typeface="Helvetica" pitchFamily="34" charset="0"/>
              </a:endParaRPr>
            </a:p>
          </p:txBody>
        </p:sp>
        <p:sp>
          <p:nvSpPr>
            <p:cNvPr id="33824" name="Text Box 30"/>
            <p:cNvSpPr txBox="1">
              <a:spLocks noChangeArrowheads="1"/>
            </p:cNvSpPr>
            <p:nvPr/>
          </p:nvSpPr>
          <p:spPr bwMode="auto">
            <a:xfrm>
              <a:off x="2850" y="1869"/>
              <a:ext cx="640"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amazon</a:t>
              </a:r>
            </a:p>
          </p:txBody>
        </p:sp>
        <p:sp>
          <p:nvSpPr>
            <p:cNvPr id="33825" name="Line 31"/>
            <p:cNvSpPr>
              <a:spLocks noChangeShapeType="1"/>
            </p:cNvSpPr>
            <p:nvPr/>
          </p:nvSpPr>
          <p:spPr bwMode="auto">
            <a:xfrm>
              <a:off x="2888" y="1491"/>
              <a:ext cx="256" cy="39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1577" tIns="45789" rIns="91577" bIns="45789" anchor="ctr">
              <a:spAutoFit/>
            </a:bodyPr>
            <a:lstStyle/>
            <a:p>
              <a:endParaRPr lang="zh-CN" altLang="en-US"/>
            </a:p>
          </p:txBody>
        </p:sp>
        <p:sp>
          <p:nvSpPr>
            <p:cNvPr id="33826" name="Line 32"/>
            <p:cNvSpPr>
              <a:spLocks noChangeShapeType="1"/>
            </p:cNvSpPr>
            <p:nvPr/>
          </p:nvSpPr>
          <p:spPr bwMode="auto">
            <a:xfrm>
              <a:off x="3184" y="2115"/>
              <a:ext cx="0" cy="3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1577" tIns="45789" rIns="91577" bIns="45789" anchor="ctr">
              <a:spAutoFit/>
            </a:bodyPr>
            <a:lstStyle/>
            <a:p>
              <a:endParaRPr lang="zh-CN" altLang="en-US"/>
            </a:p>
          </p:txBody>
        </p:sp>
        <p:sp>
          <p:nvSpPr>
            <p:cNvPr id="33827" name="Text Box 33"/>
            <p:cNvSpPr txBox="1">
              <a:spLocks noChangeArrowheads="1"/>
            </p:cNvSpPr>
            <p:nvPr/>
          </p:nvSpPr>
          <p:spPr bwMode="auto">
            <a:xfrm>
              <a:off x="2701" y="2438"/>
              <a:ext cx="963"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30" tIns="45716" rIns="91430" bIns="45716" anchor="ctr">
              <a:spAutoFit/>
            </a:bodyPr>
            <a:lstStyle>
              <a:lvl1pPr defTabSz="912813">
                <a:defRPr sz="1600" b="1">
                  <a:solidFill>
                    <a:schemeClr val="tx1"/>
                  </a:solidFill>
                  <a:latin typeface="Comic Sans MS" pitchFamily="66" charset="0"/>
                </a:defRPr>
              </a:lvl1pPr>
              <a:lvl2pPr marL="742950" indent="-285750" defTabSz="912813">
                <a:defRPr sz="1600" b="1">
                  <a:solidFill>
                    <a:schemeClr val="tx1"/>
                  </a:solidFill>
                  <a:latin typeface="Comic Sans MS" pitchFamily="66" charset="0"/>
                </a:defRPr>
              </a:lvl2pPr>
              <a:lvl3pPr marL="1143000" indent="-228600" defTabSz="912813">
                <a:defRPr sz="1600" b="1">
                  <a:solidFill>
                    <a:schemeClr val="tx1"/>
                  </a:solidFill>
                  <a:latin typeface="Comic Sans MS" pitchFamily="66" charset="0"/>
                </a:defRPr>
              </a:lvl3pPr>
              <a:lvl4pPr marL="1600200" indent="-228600" defTabSz="912813">
                <a:defRPr sz="1600" b="1">
                  <a:solidFill>
                    <a:schemeClr val="tx1"/>
                  </a:solidFill>
                  <a:latin typeface="Comic Sans MS" pitchFamily="66" charset="0"/>
                </a:defRPr>
              </a:lvl4pPr>
              <a:lvl5pPr marL="2057400" indent="-228600" defTabSz="912813">
                <a:defRPr sz="1600" b="1">
                  <a:solidFill>
                    <a:schemeClr val="tx1"/>
                  </a:solidFill>
                  <a:latin typeface="Comic Sans MS" pitchFamily="66" charset="0"/>
                </a:defRPr>
              </a:lvl5pPr>
              <a:lvl6pPr marL="25146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defTabSz="912813"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a:latin typeface="Helvetica" pitchFamily="34" charset="0"/>
                </a:rPr>
                <a:t>www</a:t>
              </a:r>
            </a:p>
            <a:p>
              <a:pPr algn="ctr">
                <a:lnSpc>
                  <a:spcPct val="100000"/>
                </a:lnSpc>
                <a:spcBef>
                  <a:spcPct val="0"/>
                </a:spcBef>
              </a:pPr>
              <a:r>
                <a:rPr lang="en-US" altLang="zh-CN" sz="1400">
                  <a:latin typeface="Helvetica" pitchFamily="34" charset="0"/>
                </a:rPr>
                <a:t>208.216.181.15</a:t>
              </a:r>
            </a:p>
          </p:txBody>
        </p:sp>
        <p:sp>
          <p:nvSpPr>
            <p:cNvPr id="33828" name="Text Box 34"/>
            <p:cNvSpPr txBox="1">
              <a:spLocks noChangeArrowheads="1"/>
            </p:cNvSpPr>
            <p:nvPr/>
          </p:nvSpPr>
          <p:spPr bwMode="auto">
            <a:xfrm>
              <a:off x="3727" y="1212"/>
              <a:ext cx="174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Comic Sans MS" pitchFamily="66" charset="0"/>
                </a:defRPr>
              </a:lvl1pPr>
              <a:lvl2pPr marL="742950" indent="-285750">
                <a:defRPr sz="1600" b="1">
                  <a:solidFill>
                    <a:schemeClr val="tx1"/>
                  </a:solidFill>
                  <a:latin typeface="Comic Sans MS" pitchFamily="66" charset="0"/>
                </a:defRPr>
              </a:lvl2pPr>
              <a:lvl3pPr marL="1143000" indent="-228600">
                <a:defRPr sz="1600" b="1">
                  <a:solidFill>
                    <a:schemeClr val="tx1"/>
                  </a:solidFill>
                  <a:latin typeface="Comic Sans MS" pitchFamily="66" charset="0"/>
                </a:defRPr>
              </a:lvl3pPr>
              <a:lvl4pPr marL="1600200" indent="-228600">
                <a:defRPr sz="1600" b="1">
                  <a:solidFill>
                    <a:schemeClr val="tx1"/>
                  </a:solidFill>
                  <a:latin typeface="Comic Sans MS" pitchFamily="66" charset="0"/>
                </a:defRPr>
              </a:lvl4pPr>
              <a:lvl5pPr marL="2057400" indent="-228600">
                <a:defRPr sz="1600" b="1">
                  <a:solidFill>
                    <a:schemeClr val="tx1"/>
                  </a:solidFill>
                  <a:latin typeface="Comic Sans MS" pitchFamily="66" charset="0"/>
                </a:defRPr>
              </a:lvl5pPr>
              <a:lvl6pPr marL="2514600" indent="-228600"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i="1">
                  <a:latin typeface="Helvetica" pitchFamily="34" charset="0"/>
                </a:rPr>
                <a:t>first-level domain names</a:t>
              </a:r>
            </a:p>
          </p:txBody>
        </p:sp>
        <p:sp>
          <p:nvSpPr>
            <p:cNvPr id="33829" name="Text Box 35"/>
            <p:cNvSpPr txBox="1">
              <a:spLocks noChangeArrowheads="1"/>
            </p:cNvSpPr>
            <p:nvPr/>
          </p:nvSpPr>
          <p:spPr bwMode="auto">
            <a:xfrm>
              <a:off x="3721" y="1854"/>
              <a:ext cx="196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Comic Sans MS" pitchFamily="66" charset="0"/>
                </a:defRPr>
              </a:lvl1pPr>
              <a:lvl2pPr marL="742950" indent="-285750">
                <a:defRPr sz="1600" b="1">
                  <a:solidFill>
                    <a:schemeClr val="tx1"/>
                  </a:solidFill>
                  <a:latin typeface="Comic Sans MS" pitchFamily="66" charset="0"/>
                </a:defRPr>
              </a:lvl2pPr>
              <a:lvl3pPr marL="1143000" indent="-228600">
                <a:defRPr sz="1600" b="1">
                  <a:solidFill>
                    <a:schemeClr val="tx1"/>
                  </a:solidFill>
                  <a:latin typeface="Comic Sans MS" pitchFamily="66" charset="0"/>
                </a:defRPr>
              </a:lvl3pPr>
              <a:lvl4pPr marL="1600200" indent="-228600">
                <a:defRPr sz="1600" b="1">
                  <a:solidFill>
                    <a:schemeClr val="tx1"/>
                  </a:solidFill>
                  <a:latin typeface="Comic Sans MS" pitchFamily="66" charset="0"/>
                </a:defRPr>
              </a:lvl4pPr>
              <a:lvl5pPr marL="2057400" indent="-228600">
                <a:defRPr sz="1600" b="1">
                  <a:solidFill>
                    <a:schemeClr val="tx1"/>
                  </a:solidFill>
                  <a:latin typeface="Comic Sans MS" pitchFamily="66" charset="0"/>
                </a:defRPr>
              </a:lvl5pPr>
              <a:lvl6pPr marL="2514600" indent="-228600"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i="1">
                  <a:latin typeface="Helvetica" pitchFamily="34" charset="0"/>
                </a:rPr>
                <a:t>second-level domain names</a:t>
              </a:r>
            </a:p>
          </p:txBody>
        </p:sp>
        <p:sp>
          <p:nvSpPr>
            <p:cNvPr id="33830" name="Text Box 36"/>
            <p:cNvSpPr txBox="1">
              <a:spLocks noChangeArrowheads="1"/>
            </p:cNvSpPr>
            <p:nvPr/>
          </p:nvSpPr>
          <p:spPr bwMode="auto">
            <a:xfrm>
              <a:off x="3726" y="2431"/>
              <a:ext cx="179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Comic Sans MS" pitchFamily="66" charset="0"/>
                </a:defRPr>
              </a:lvl1pPr>
              <a:lvl2pPr marL="742950" indent="-285750">
                <a:defRPr sz="1600" b="1">
                  <a:solidFill>
                    <a:schemeClr val="tx1"/>
                  </a:solidFill>
                  <a:latin typeface="Comic Sans MS" pitchFamily="66" charset="0"/>
                </a:defRPr>
              </a:lvl2pPr>
              <a:lvl3pPr marL="1143000" indent="-228600">
                <a:defRPr sz="1600" b="1">
                  <a:solidFill>
                    <a:schemeClr val="tx1"/>
                  </a:solidFill>
                  <a:latin typeface="Comic Sans MS" pitchFamily="66" charset="0"/>
                </a:defRPr>
              </a:lvl3pPr>
              <a:lvl4pPr marL="1600200" indent="-228600">
                <a:defRPr sz="1600" b="1">
                  <a:solidFill>
                    <a:schemeClr val="tx1"/>
                  </a:solidFill>
                  <a:latin typeface="Comic Sans MS" pitchFamily="66" charset="0"/>
                </a:defRPr>
              </a:lvl4pPr>
              <a:lvl5pPr marL="2057400" indent="-228600">
                <a:defRPr sz="1600" b="1">
                  <a:solidFill>
                    <a:schemeClr val="tx1"/>
                  </a:solidFill>
                  <a:latin typeface="Comic Sans MS" pitchFamily="66" charset="0"/>
                </a:defRPr>
              </a:lvl5pPr>
              <a:lvl6pPr marL="2514600" indent="-228600"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en-US" altLang="zh-CN" i="1">
                  <a:latin typeface="Helvetica" pitchFamily="34" charset="0"/>
                </a:rPr>
                <a:t>third-level domain names</a:t>
              </a:r>
            </a:p>
          </p:txBody>
        </p:sp>
      </p:grpSp>
      <p:sp>
        <p:nvSpPr>
          <p:cNvPr id="33796" name="Rectangle 37"/>
          <p:cNvSpPr>
            <a:spLocks noGrp="1" noChangeArrowheads="1"/>
          </p:cNvSpPr>
          <p:nvPr>
            <p:ph type="title"/>
          </p:nvPr>
        </p:nvSpPr>
        <p:spPr/>
        <p:txBody>
          <a:bodyPr/>
          <a:lstStyle/>
          <a:p>
            <a:r>
              <a:rPr lang="zh-CN" altLang="en-US" dirty="0" smtClean="0">
                <a:ea typeface="宋体" pitchFamily="2" charset="-122"/>
              </a:rPr>
              <a:t>域名</a:t>
            </a:r>
            <a:r>
              <a:rPr lang="zh-CN" altLang="en-US" dirty="0"/>
              <a:t>（</a:t>
            </a:r>
            <a:r>
              <a:rPr lang="en-US" altLang="zh-CN" dirty="0"/>
              <a:t>Domain </a:t>
            </a:r>
            <a:r>
              <a:rPr lang="en-US" altLang="zh-CN" dirty="0" smtClean="0"/>
              <a:t>Name</a:t>
            </a:r>
            <a:r>
              <a:rPr lang="zh-CN" altLang="en-US" dirty="0" smtClean="0"/>
              <a:t>）</a:t>
            </a:r>
            <a:endParaRPr lang="zh-CN" altLang="en-US" dirty="0" smtClean="0">
              <a:ea typeface="宋体" pitchFamily="2" charset="-122"/>
            </a:endParaRPr>
          </a:p>
        </p:txBody>
      </p:sp>
    </p:spTree>
    <p:extLst>
      <p:ext uri="{BB962C8B-B14F-4D97-AF65-F5344CB8AC3E}">
        <p14:creationId xmlns:p14="http://schemas.microsoft.com/office/powerpoint/2010/main" val="23434759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itchFamily="2" charset="-122"/>
              </a:rPr>
              <a:t>域名</a:t>
            </a:r>
            <a:r>
              <a:rPr lang="zh-CN" altLang="en-US" dirty="0"/>
              <a:t>（</a:t>
            </a:r>
            <a:r>
              <a:rPr lang="en-US" altLang="zh-CN" dirty="0"/>
              <a:t>Domain Name</a:t>
            </a:r>
            <a:r>
              <a:rPr lang="zh-CN" altLang="en-US" dirty="0"/>
              <a:t>）</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3852" y="1905000"/>
            <a:ext cx="5769096" cy="4114800"/>
          </a:xfrm>
        </p:spPr>
      </p:pic>
    </p:spTree>
    <p:extLst>
      <p:ext uri="{BB962C8B-B14F-4D97-AF65-F5344CB8AC3E}">
        <p14:creationId xmlns:p14="http://schemas.microsoft.com/office/powerpoint/2010/main" val="28379803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域名（</a:t>
            </a:r>
            <a:r>
              <a:rPr lang="en-US" altLang="zh-CN" dirty="0" smtClean="0"/>
              <a:t>Domain Name</a:t>
            </a:r>
            <a:r>
              <a:rPr lang="zh-CN" altLang="en-US" dirty="0" smtClean="0"/>
              <a:t>）</a:t>
            </a:r>
            <a:endParaRPr lang="zh-CN" altLang="en-US" dirty="0"/>
          </a:p>
        </p:txBody>
      </p:sp>
      <p:sp>
        <p:nvSpPr>
          <p:cNvPr id="3" name="内容占位符 2"/>
          <p:cNvSpPr>
            <a:spLocks noGrp="1"/>
          </p:cNvSpPr>
          <p:nvPr>
            <p:ph sz="half" idx="1"/>
          </p:nvPr>
        </p:nvSpPr>
        <p:spPr/>
        <p:txBody>
          <a:bodyPr/>
          <a:lstStyle/>
          <a:p>
            <a:r>
              <a:rPr lang="zh-CN" altLang="en-US" dirty="0" smtClean="0"/>
              <a:t>子域（</a:t>
            </a:r>
            <a:r>
              <a:rPr lang="en-US" altLang="zh-CN" dirty="0" smtClean="0"/>
              <a:t>subdomain</a:t>
            </a:r>
            <a:r>
              <a:rPr lang="zh-CN" altLang="en-US" dirty="0" smtClean="0"/>
              <a:t>）</a:t>
            </a:r>
            <a:endParaRPr lang="en-US" altLang="zh-CN" dirty="0" smtClean="0"/>
          </a:p>
          <a:p>
            <a:r>
              <a:rPr lang="zh-CN" altLang="en-US" dirty="0" smtClean="0"/>
              <a:t>本地缓存</a:t>
            </a:r>
            <a:r>
              <a:rPr lang="en-US" altLang="zh-CN" dirty="0" smtClean="0"/>
              <a:t>host</a:t>
            </a:r>
          </a:p>
          <a:p>
            <a:r>
              <a:rPr lang="zh-CN" altLang="en-US" dirty="0" smtClean="0"/>
              <a:t>本机域名</a:t>
            </a:r>
            <a:endParaRPr lang="en-US" altLang="zh-CN" dirty="0" smtClean="0"/>
          </a:p>
          <a:p>
            <a:pPr lvl="1"/>
            <a:r>
              <a:rPr lang="en-US" altLang="zh-CN" dirty="0" err="1" smtClean="0"/>
              <a:t>localhost</a:t>
            </a:r>
            <a:endParaRPr lang="en-US" altLang="zh-CN" dirty="0" smtClean="0"/>
          </a:p>
          <a:p>
            <a:pPr lvl="1"/>
            <a:r>
              <a:rPr lang="en-US" altLang="zh-CN" dirty="0" smtClean="0"/>
              <a:t>127.0.0.1</a:t>
            </a:r>
            <a:endParaRPr lang="zh-CN" altLang="en-US" dirty="0"/>
          </a:p>
        </p:txBody>
      </p:sp>
      <p:sp>
        <p:nvSpPr>
          <p:cNvPr id="5" name="内容占位符 4"/>
          <p:cNvSpPr>
            <a:spLocks noGrp="1"/>
          </p:cNvSpPr>
          <p:nvPr>
            <p:ph sz="half" idx="2"/>
          </p:nvPr>
        </p:nvSpPr>
        <p:spPr/>
        <p:txBody>
          <a:bodyPr/>
          <a:lstStyle/>
          <a:p>
            <a:r>
              <a:rPr lang="zh-CN" altLang="en-US" dirty="0"/>
              <a:t>通用</a:t>
            </a:r>
            <a:r>
              <a:rPr lang="zh-CN" altLang="en-US" dirty="0" smtClean="0"/>
              <a:t>顶级域名</a:t>
            </a:r>
            <a:endParaRPr lang="en-US" altLang="zh-CN" dirty="0" smtClean="0"/>
          </a:p>
          <a:p>
            <a:pPr lvl="1"/>
            <a:r>
              <a:rPr lang="en-US" altLang="zh-CN" dirty="0" smtClean="0"/>
              <a:t>com	</a:t>
            </a:r>
            <a:r>
              <a:rPr lang="zh-CN" altLang="en-US" dirty="0" smtClean="0"/>
              <a:t>商业</a:t>
            </a:r>
            <a:endParaRPr lang="en-US" altLang="zh-CN" dirty="0" smtClean="0"/>
          </a:p>
          <a:p>
            <a:pPr lvl="1"/>
            <a:r>
              <a:rPr lang="en-US" altLang="zh-CN" dirty="0" err="1" smtClean="0"/>
              <a:t>edu</a:t>
            </a:r>
            <a:r>
              <a:rPr lang="en-US" altLang="zh-CN" dirty="0" smtClean="0"/>
              <a:t>	</a:t>
            </a:r>
            <a:r>
              <a:rPr lang="zh-CN" altLang="en-US" dirty="0" smtClean="0"/>
              <a:t>教育</a:t>
            </a:r>
            <a:endParaRPr lang="en-US" altLang="zh-CN" dirty="0" smtClean="0"/>
          </a:p>
          <a:p>
            <a:pPr lvl="1"/>
            <a:r>
              <a:rPr lang="en-US" altLang="zh-CN" dirty="0" err="1" smtClean="0"/>
              <a:t>gov</a:t>
            </a:r>
            <a:r>
              <a:rPr lang="en-US" altLang="zh-CN" dirty="0" smtClean="0"/>
              <a:t>	</a:t>
            </a:r>
            <a:r>
              <a:rPr lang="zh-CN" altLang="en-US" dirty="0" smtClean="0"/>
              <a:t>政府</a:t>
            </a:r>
            <a:endParaRPr lang="en-US" altLang="zh-CN" dirty="0" smtClean="0"/>
          </a:p>
          <a:p>
            <a:pPr lvl="1"/>
            <a:r>
              <a:rPr lang="en-US" altLang="zh-CN" dirty="0" smtClean="0"/>
              <a:t>org	</a:t>
            </a:r>
            <a:r>
              <a:rPr lang="zh-CN" altLang="en-US" dirty="0" smtClean="0"/>
              <a:t>组织</a:t>
            </a:r>
            <a:endParaRPr lang="en-US" altLang="zh-CN" dirty="0" smtClean="0"/>
          </a:p>
          <a:p>
            <a:pPr lvl="1"/>
            <a:r>
              <a:rPr lang="en-US" altLang="zh-CN" dirty="0" smtClean="0"/>
              <a:t>net	</a:t>
            </a:r>
            <a:r>
              <a:rPr lang="zh-CN" altLang="en-US" dirty="0" smtClean="0"/>
              <a:t>网络</a:t>
            </a:r>
            <a:endParaRPr lang="en-US" altLang="zh-CN" dirty="0" smtClean="0"/>
          </a:p>
          <a:p>
            <a:r>
              <a:rPr lang="zh-CN" altLang="en-US" dirty="0" smtClean="0"/>
              <a:t>国家代码顶级域名</a:t>
            </a:r>
            <a:endParaRPr lang="en-US" altLang="zh-CN" dirty="0" smtClean="0"/>
          </a:p>
          <a:p>
            <a:pPr lvl="1"/>
            <a:r>
              <a:rPr lang="en-US" altLang="zh-CN" dirty="0" err="1" smtClean="0"/>
              <a:t>cn</a:t>
            </a:r>
            <a:r>
              <a:rPr lang="en-US" altLang="zh-CN" dirty="0" smtClean="0"/>
              <a:t>	</a:t>
            </a:r>
            <a:r>
              <a:rPr lang="zh-CN" altLang="en-US" dirty="0" smtClean="0"/>
              <a:t>中国</a:t>
            </a:r>
            <a:endParaRPr lang="en-US" altLang="zh-CN" dirty="0" smtClean="0"/>
          </a:p>
          <a:p>
            <a:pPr lvl="1"/>
            <a:r>
              <a:rPr lang="en-US" altLang="zh-CN" dirty="0" err="1"/>
              <a:t>jp</a:t>
            </a:r>
            <a:r>
              <a:rPr lang="en-US" altLang="zh-CN" dirty="0" smtClean="0"/>
              <a:t>	</a:t>
            </a:r>
            <a:r>
              <a:rPr lang="zh-CN" altLang="en-US" dirty="0"/>
              <a:t>日本</a:t>
            </a:r>
            <a:endParaRPr lang="en-US" altLang="zh-CN" dirty="0" smtClean="0"/>
          </a:p>
          <a:p>
            <a:pPr lvl="1"/>
            <a:r>
              <a:rPr lang="en-US" altLang="zh-CN" dirty="0" err="1"/>
              <a:t>uk</a:t>
            </a:r>
            <a:r>
              <a:rPr lang="en-US" altLang="zh-CN" dirty="0" smtClean="0"/>
              <a:t>	</a:t>
            </a:r>
            <a:r>
              <a:rPr lang="zh-CN" altLang="en-US" dirty="0"/>
              <a:t>英国</a:t>
            </a:r>
            <a:endParaRPr lang="en-US" altLang="zh-CN" dirty="0" smtClean="0"/>
          </a:p>
        </p:txBody>
      </p:sp>
    </p:spTree>
    <p:extLst>
      <p:ext uri="{BB962C8B-B14F-4D97-AF65-F5344CB8AC3E}">
        <p14:creationId xmlns:p14="http://schemas.microsoft.com/office/powerpoint/2010/main" val="23445866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域名系统</a:t>
            </a:r>
            <a:endParaRPr lang="zh-CN" altLang="en-US" dirty="0"/>
          </a:p>
        </p:txBody>
      </p:sp>
      <p:pic>
        <p:nvPicPr>
          <p:cNvPr id="6" name="内容占位符 5"/>
          <p:cNvPicPr>
            <a:picLocks noGrp="1" noChangeAspect="1"/>
          </p:cNvPicPr>
          <p:nvPr>
            <p:ph idx="1"/>
          </p:nvPr>
        </p:nvPicPr>
        <p:blipFill>
          <a:blip r:embed="rId2"/>
          <a:stretch>
            <a:fillRect/>
          </a:stretch>
        </p:blipFill>
        <p:spPr>
          <a:xfrm>
            <a:off x="3143019" y="1905000"/>
            <a:ext cx="6210762" cy="4114800"/>
          </a:xfrm>
          <a:prstGeom prst="rect">
            <a:avLst/>
          </a:prstGeom>
        </p:spPr>
      </p:pic>
    </p:spTree>
    <p:extLst>
      <p:ext uri="{BB962C8B-B14F-4D97-AF65-F5344CB8AC3E}">
        <p14:creationId xmlns:p14="http://schemas.microsoft.com/office/powerpoint/2010/main" val="17146030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域名</a:t>
            </a:r>
            <a:r>
              <a:rPr lang="zh-CN" altLang="en-US" dirty="0" smtClean="0"/>
              <a:t>注册</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95464" y="1700809"/>
            <a:ext cx="6048672" cy="4762185"/>
          </a:xfrm>
        </p:spPr>
      </p:pic>
    </p:spTree>
    <p:extLst>
      <p:ext uri="{BB962C8B-B14F-4D97-AF65-F5344CB8AC3E}">
        <p14:creationId xmlns:p14="http://schemas.microsoft.com/office/powerpoint/2010/main" val="232038428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域名地址解析</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7608" y="1700808"/>
            <a:ext cx="7338392" cy="4565688"/>
          </a:xfrm>
        </p:spPr>
      </p:pic>
    </p:spTree>
    <p:extLst>
      <p:ext uri="{BB962C8B-B14F-4D97-AF65-F5344CB8AC3E}">
        <p14:creationId xmlns:p14="http://schemas.microsoft.com/office/powerpoint/2010/main" val="17528979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简史</a:t>
            </a:r>
            <a:endParaRPr lang="zh-CN" altLang="en-US" dirty="0"/>
          </a:p>
        </p:txBody>
      </p:sp>
      <p:sp>
        <p:nvSpPr>
          <p:cNvPr id="5" name="内容占位符 4"/>
          <p:cNvSpPr>
            <a:spLocks noGrp="1"/>
          </p:cNvSpPr>
          <p:nvPr>
            <p:ph sz="half" idx="2"/>
          </p:nvPr>
        </p:nvSpPr>
        <p:spPr/>
        <p:txBody>
          <a:bodyPr/>
          <a:lstStyle/>
          <a:p>
            <a:r>
              <a:rPr lang="en-US" altLang="zh-CN" dirty="0"/>
              <a:t>1945.7</a:t>
            </a:r>
            <a:r>
              <a:rPr lang="zh-CN" altLang="en-US" dirty="0"/>
              <a:t>，</a:t>
            </a:r>
            <a:r>
              <a:rPr lang="en-US" altLang="zh-CN" dirty="0" err="1"/>
              <a:t>Vanevar</a:t>
            </a:r>
            <a:r>
              <a:rPr lang="en-US" altLang="zh-CN" dirty="0"/>
              <a:t> Bush</a:t>
            </a:r>
            <a:r>
              <a:rPr lang="zh-CN" altLang="en-US" dirty="0"/>
              <a:t>，</a:t>
            </a:r>
            <a:r>
              <a:rPr lang="en-US" altLang="zh-CN" dirty="0"/>
              <a:t>《</a:t>
            </a:r>
            <a:r>
              <a:rPr lang="zh-CN" altLang="en-US" dirty="0"/>
              <a:t>大西洋月刊</a:t>
            </a:r>
            <a:r>
              <a:rPr lang="en-US" altLang="zh-CN" dirty="0"/>
              <a:t>》</a:t>
            </a:r>
            <a:r>
              <a:rPr lang="zh-CN" altLang="en-US" dirty="0"/>
              <a:t>（</a:t>
            </a:r>
            <a:r>
              <a:rPr lang="en-US" altLang="zh-CN" dirty="0"/>
              <a:t>Atlantic Monthly</a:t>
            </a:r>
            <a:r>
              <a:rPr lang="zh-CN" altLang="en-US" dirty="0"/>
              <a:t>），</a:t>
            </a:r>
            <a:r>
              <a:rPr lang="en-US" altLang="zh-CN" dirty="0"/>
              <a:t>《</a:t>
            </a:r>
            <a:r>
              <a:rPr lang="zh-CN" altLang="en-US" dirty="0"/>
              <a:t>我们可能这样思想</a:t>
            </a:r>
            <a:r>
              <a:rPr lang="en-US" altLang="zh-CN" dirty="0"/>
              <a:t>》</a:t>
            </a:r>
            <a:r>
              <a:rPr lang="zh-CN" altLang="en-US" dirty="0"/>
              <a:t>（</a:t>
            </a:r>
            <a:r>
              <a:rPr lang="en-US" altLang="zh-CN" dirty="0"/>
              <a:t>As We May Think</a:t>
            </a:r>
            <a:r>
              <a:rPr lang="zh-CN" altLang="en-US" dirty="0"/>
              <a:t>），提出电子链接的概念</a:t>
            </a:r>
          </a:p>
          <a:p>
            <a:endParaRPr lang="zh-CN" altLang="en-US" dirty="0"/>
          </a:p>
        </p:txBody>
      </p:sp>
      <p:pic>
        <p:nvPicPr>
          <p:cNvPr id="9" name="Picture 8" descr="bush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639616" y="1905000"/>
            <a:ext cx="1647825" cy="234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2443410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字符编码</a:t>
            </a:r>
            <a:endParaRPr lang="zh-CN" altLang="en-US" dirty="0"/>
          </a:p>
        </p:txBody>
      </p:sp>
      <p:sp>
        <p:nvSpPr>
          <p:cNvPr id="3" name="内容占位符 2"/>
          <p:cNvSpPr>
            <a:spLocks noGrp="1"/>
          </p:cNvSpPr>
          <p:nvPr>
            <p:ph idx="1"/>
          </p:nvPr>
        </p:nvSpPr>
        <p:spPr/>
        <p:txBody>
          <a:bodyPr/>
          <a:lstStyle/>
          <a:p>
            <a:r>
              <a:rPr lang="zh-CN" altLang="en-US" dirty="0"/>
              <a:t>对自然语言的字符的一个集合（如字母表或音节表），与其他东西的一个集合（如号码或电脉冲）进行</a:t>
            </a:r>
            <a:r>
              <a:rPr lang="zh-CN" altLang="en-US" dirty="0" smtClean="0"/>
              <a:t>配对</a:t>
            </a:r>
            <a:endParaRPr lang="en-US" altLang="zh-CN" dirty="0" smtClean="0"/>
          </a:p>
          <a:p>
            <a:r>
              <a:rPr lang="zh-CN" altLang="en-US" dirty="0" smtClean="0"/>
              <a:t>常见编码</a:t>
            </a:r>
            <a:endParaRPr lang="en-US" altLang="zh-CN" dirty="0" smtClean="0"/>
          </a:p>
          <a:p>
            <a:pPr lvl="1"/>
            <a:r>
              <a:rPr lang="en-US" altLang="zh-CN" dirty="0" smtClean="0"/>
              <a:t>ASCII</a:t>
            </a:r>
          </a:p>
          <a:p>
            <a:pPr lvl="1"/>
            <a:r>
              <a:rPr lang="en-US" altLang="zh-CN" dirty="0" smtClean="0"/>
              <a:t>CJK</a:t>
            </a:r>
            <a:r>
              <a:rPr lang="zh-CN" altLang="en-US" dirty="0" smtClean="0"/>
              <a:t>字符问题</a:t>
            </a:r>
            <a:endParaRPr lang="en-US" altLang="zh-CN" dirty="0" smtClean="0"/>
          </a:p>
          <a:p>
            <a:pPr lvl="1"/>
            <a:r>
              <a:rPr lang="en-US" altLang="zh-CN" dirty="0" smtClean="0"/>
              <a:t>GB2312</a:t>
            </a:r>
            <a:r>
              <a:rPr lang="zh-CN" altLang="en-US" dirty="0" smtClean="0"/>
              <a:t>、</a:t>
            </a:r>
            <a:r>
              <a:rPr lang="en-US" altLang="zh-CN" dirty="0" smtClean="0"/>
              <a:t>GBK</a:t>
            </a:r>
            <a:r>
              <a:rPr lang="zh-CN" altLang="en-US" dirty="0" smtClean="0"/>
              <a:t>、</a:t>
            </a:r>
            <a:r>
              <a:rPr lang="en-US" altLang="zh-CN" dirty="0" smtClean="0"/>
              <a:t>BIG5</a:t>
            </a:r>
            <a:r>
              <a:rPr lang="zh-CN" altLang="en-US" dirty="0" smtClean="0"/>
              <a:t>、</a:t>
            </a:r>
            <a:r>
              <a:rPr lang="en-US" altLang="zh-CN" dirty="0" smtClean="0"/>
              <a:t>HZ</a:t>
            </a:r>
          </a:p>
          <a:p>
            <a:pPr lvl="1"/>
            <a:r>
              <a:rPr lang="en-US" altLang="zh-CN" dirty="0" smtClean="0"/>
              <a:t>Unicode</a:t>
            </a:r>
            <a:r>
              <a:rPr lang="zh-CN" altLang="en-US" dirty="0" smtClean="0"/>
              <a:t>、</a:t>
            </a:r>
            <a:r>
              <a:rPr lang="en-US" altLang="zh-CN" dirty="0" smtClean="0"/>
              <a:t>UTF-8</a:t>
            </a:r>
            <a:r>
              <a:rPr lang="zh-CN" altLang="en-US" dirty="0" smtClean="0"/>
              <a:t>、</a:t>
            </a:r>
            <a:r>
              <a:rPr lang="en-US" altLang="zh-CN" dirty="0" smtClean="0"/>
              <a:t>UTF-16</a:t>
            </a:r>
            <a:r>
              <a:rPr lang="zh-CN" altLang="en-US" dirty="0" smtClean="0"/>
              <a:t>、</a:t>
            </a:r>
            <a:r>
              <a:rPr lang="en-US" altLang="zh-CN" dirty="0" smtClean="0"/>
              <a:t>UTF-32</a:t>
            </a:r>
            <a:r>
              <a:rPr lang="zh-CN" altLang="en-US" dirty="0" smtClean="0"/>
              <a:t>、</a:t>
            </a:r>
            <a:r>
              <a:rPr lang="en-US" altLang="zh-CN" dirty="0" smtClean="0"/>
              <a:t>UCS-2</a:t>
            </a:r>
            <a:r>
              <a:rPr lang="zh-CN" altLang="en-US" dirty="0" smtClean="0"/>
              <a:t>、</a:t>
            </a:r>
            <a:r>
              <a:rPr lang="en-US" altLang="zh-CN" dirty="0" smtClean="0"/>
              <a:t>UCS-4</a:t>
            </a:r>
            <a:endParaRPr lang="zh-CN" altLang="en-US" dirty="0"/>
          </a:p>
        </p:txBody>
      </p:sp>
    </p:spTree>
    <p:extLst>
      <p:ext uri="{BB962C8B-B14F-4D97-AF65-F5344CB8AC3E}">
        <p14:creationId xmlns:p14="http://schemas.microsoft.com/office/powerpoint/2010/main" val="29906405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Web</a:t>
            </a:r>
            <a:r>
              <a:rPr lang="zh-CN" altLang="en-US" dirty="0" smtClean="0"/>
              <a:t>应用</a:t>
            </a:r>
            <a:endParaRPr lang="en-US" altLang="zh-CN" dirty="0"/>
          </a:p>
        </p:txBody>
      </p:sp>
    </p:spTree>
    <p:extLst>
      <p:ext uri="{BB962C8B-B14F-4D97-AF65-F5344CB8AC3E}">
        <p14:creationId xmlns:p14="http://schemas.microsoft.com/office/powerpoint/2010/main" val="118305006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应用</a:t>
            </a:r>
            <a:endParaRPr lang="zh-CN" altLang="en-US" dirty="0"/>
          </a:p>
        </p:txBody>
      </p:sp>
      <p:sp>
        <p:nvSpPr>
          <p:cNvPr id="3" name="内容占位符 2"/>
          <p:cNvSpPr>
            <a:spLocks noGrp="1"/>
          </p:cNvSpPr>
          <p:nvPr>
            <p:ph idx="1"/>
          </p:nvPr>
        </p:nvSpPr>
        <p:spPr/>
        <p:txBody>
          <a:bodyPr/>
          <a:lstStyle/>
          <a:p>
            <a:r>
              <a:rPr lang="zh-CN" altLang="en-US" dirty="0" smtClean="0"/>
              <a:t>基于</a:t>
            </a:r>
            <a:r>
              <a:rPr lang="en-US" altLang="zh-CN" dirty="0" smtClean="0"/>
              <a:t>Web</a:t>
            </a:r>
            <a:r>
              <a:rPr lang="zh-CN" altLang="en-US" dirty="0" smtClean="0"/>
              <a:t>的应用程序</a:t>
            </a:r>
            <a:endParaRPr lang="en-US" altLang="zh-CN" dirty="0" smtClean="0"/>
          </a:p>
          <a:p>
            <a:pPr lvl="1"/>
            <a:r>
              <a:rPr lang="en-US" altLang="zh-CN" dirty="0" smtClean="0"/>
              <a:t>PC</a:t>
            </a:r>
            <a:r>
              <a:rPr lang="zh-CN" altLang="en-US" dirty="0" smtClean="0"/>
              <a:t>端：基于浏览器的应用</a:t>
            </a:r>
            <a:endParaRPr lang="en-US" altLang="zh-CN" dirty="0" smtClean="0"/>
          </a:p>
          <a:p>
            <a:pPr lvl="1"/>
            <a:r>
              <a:rPr lang="zh-CN" altLang="en-US" dirty="0"/>
              <a:t>移动</a:t>
            </a:r>
            <a:r>
              <a:rPr lang="zh-CN" altLang="en-US" dirty="0" smtClean="0"/>
              <a:t>端：几乎所有非本地应用</a:t>
            </a:r>
            <a:endParaRPr lang="en-US" altLang="zh-CN" dirty="0" smtClean="0"/>
          </a:p>
          <a:p>
            <a:endParaRPr lang="en-US" altLang="zh-CN" dirty="0" smtClean="0"/>
          </a:p>
          <a:p>
            <a:r>
              <a:rPr lang="zh-CN" altLang="en-US" dirty="0" smtClean="0"/>
              <a:t>三要素</a:t>
            </a:r>
            <a:r>
              <a:rPr lang="en-US" altLang="zh-CN" dirty="0" smtClean="0"/>
              <a:t>HTTP</a:t>
            </a:r>
            <a:r>
              <a:rPr lang="zh-CN" altLang="en-US" dirty="0" smtClean="0"/>
              <a:t>、</a:t>
            </a:r>
            <a:r>
              <a:rPr lang="en-US" altLang="zh-CN" dirty="0" smtClean="0"/>
              <a:t>HTML</a:t>
            </a:r>
            <a:r>
              <a:rPr lang="zh-CN" altLang="en-US" dirty="0" smtClean="0"/>
              <a:t>、</a:t>
            </a:r>
            <a:r>
              <a:rPr lang="en-US" altLang="zh-CN" dirty="0" smtClean="0"/>
              <a:t>B/S</a:t>
            </a:r>
          </a:p>
          <a:p>
            <a:endParaRPr lang="en-US" altLang="zh-CN" dirty="0" smtClean="0"/>
          </a:p>
          <a:p>
            <a:r>
              <a:rPr lang="en-US" altLang="zh-CN" dirty="0" smtClean="0"/>
              <a:t>N</a:t>
            </a:r>
            <a:r>
              <a:rPr lang="zh-CN" altLang="en-US" dirty="0" smtClean="0"/>
              <a:t>层架构</a:t>
            </a:r>
            <a:endParaRPr lang="en-US" altLang="zh-CN" dirty="0" smtClean="0"/>
          </a:p>
          <a:p>
            <a:pPr lvl="1"/>
            <a:r>
              <a:rPr lang="zh-CN" altLang="en-US" dirty="0" smtClean="0"/>
              <a:t>典型分为表示层，应用层和数据层（</a:t>
            </a:r>
            <a:r>
              <a:rPr lang="en-US" altLang="zh-CN" dirty="0"/>
              <a:t>presentation, application and storage</a:t>
            </a:r>
            <a:r>
              <a:rPr lang="zh-CN" altLang="en-US" dirty="0" smtClean="0"/>
              <a:t>）</a:t>
            </a:r>
            <a:endParaRPr lang="en-US" altLang="zh-CN" dirty="0" smtClean="0"/>
          </a:p>
        </p:txBody>
      </p:sp>
    </p:spTree>
    <p:extLst>
      <p:ext uri="{BB962C8B-B14F-4D97-AF65-F5344CB8AC3E}">
        <p14:creationId xmlns:p14="http://schemas.microsoft.com/office/powerpoint/2010/main" val="229021162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静态站点</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3456" y="1772816"/>
            <a:ext cx="6192688" cy="4581716"/>
          </a:xfrm>
        </p:spPr>
      </p:pic>
    </p:spTree>
    <p:extLst>
      <p:ext uri="{BB962C8B-B14F-4D97-AF65-F5344CB8AC3E}">
        <p14:creationId xmlns:p14="http://schemas.microsoft.com/office/powerpoint/2010/main" val="81265811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动态站点</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436" y="1772817"/>
            <a:ext cx="6552728" cy="4660813"/>
          </a:xfrm>
        </p:spPr>
      </p:pic>
    </p:spTree>
    <p:extLst>
      <p:ext uri="{BB962C8B-B14F-4D97-AF65-F5344CB8AC3E}">
        <p14:creationId xmlns:p14="http://schemas.microsoft.com/office/powerpoint/2010/main" val="265658817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现代的动态站点</a:t>
            </a:r>
            <a:endParaRPr lang="zh-CN" altLang="en-US" dirty="0"/>
          </a:p>
        </p:txBody>
      </p:sp>
      <p:pic>
        <p:nvPicPr>
          <p:cNvPr id="4" name="Content Placeholder 6" descr="4812601009.eps"/>
          <p:cNvPicPr>
            <a:picLocks noGrp="1" noChangeAspect="1"/>
          </p:cNvPicPr>
          <p:nvPr>
            <p:ph idx="1"/>
          </p:nvPr>
        </p:nvPicPr>
        <p:blipFill>
          <a:blip r:embed="rId2">
            <a:extLst>
              <a:ext uri="{28A0092B-C50C-407E-A947-70E740481C1C}">
                <a14:useLocalDpi xmlns:a14="http://schemas.microsoft.com/office/drawing/2010/main" val="0"/>
              </a:ext>
            </a:extLst>
          </a:blip>
          <a:srcRect l="-1809" r="-1809"/>
          <a:stretch>
            <a:fillRect/>
          </a:stretch>
        </p:blipFill>
        <p:spPr>
          <a:xfrm>
            <a:off x="2959460" y="1772817"/>
            <a:ext cx="6120680" cy="4337837"/>
          </a:xfrm>
        </p:spPr>
      </p:pic>
    </p:spTree>
    <p:extLst>
      <p:ext uri="{BB962C8B-B14F-4D97-AF65-F5344CB8AC3E}">
        <p14:creationId xmlns:p14="http://schemas.microsoft.com/office/powerpoint/2010/main" val="106044266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应用发展趋势</a:t>
            </a:r>
          </a:p>
        </p:txBody>
      </p:sp>
      <p:sp>
        <p:nvSpPr>
          <p:cNvPr id="4" name="文本框 3"/>
          <p:cNvSpPr txBox="1"/>
          <p:nvPr/>
        </p:nvSpPr>
        <p:spPr>
          <a:xfrm>
            <a:off x="1703512" y="3212977"/>
            <a:ext cx="936104"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t>静态展示</a:t>
            </a:r>
          </a:p>
        </p:txBody>
      </p:sp>
      <p:sp>
        <p:nvSpPr>
          <p:cNvPr id="7" name="文本框 6"/>
          <p:cNvSpPr txBox="1"/>
          <p:nvPr/>
        </p:nvSpPr>
        <p:spPr>
          <a:xfrm>
            <a:off x="3071664" y="3212977"/>
            <a:ext cx="936104"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t>动态交互</a:t>
            </a:r>
          </a:p>
        </p:txBody>
      </p:sp>
      <p:sp>
        <p:nvSpPr>
          <p:cNvPr id="9" name="文本框 8"/>
          <p:cNvSpPr txBox="1"/>
          <p:nvPr/>
        </p:nvSpPr>
        <p:spPr>
          <a:xfrm>
            <a:off x="4423440" y="3212977"/>
            <a:ext cx="956608"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t>业务流程</a:t>
            </a:r>
          </a:p>
        </p:txBody>
      </p:sp>
      <p:cxnSp>
        <p:nvCxnSpPr>
          <p:cNvPr id="15" name="直接箭头连接符 14"/>
          <p:cNvCxnSpPr>
            <a:stCxn id="4" idx="3"/>
            <a:endCxn id="7" idx="1"/>
          </p:cNvCxnSpPr>
          <p:nvPr/>
        </p:nvCxnSpPr>
        <p:spPr bwMode="auto">
          <a:xfrm>
            <a:off x="2639616" y="3690030"/>
            <a:ext cx="432048" cy="0"/>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stCxn id="7" idx="3"/>
            <a:endCxn id="9" idx="1"/>
          </p:cNvCxnSpPr>
          <p:nvPr/>
        </p:nvCxnSpPr>
        <p:spPr bwMode="auto">
          <a:xfrm>
            <a:off x="4007768" y="3690030"/>
            <a:ext cx="415672" cy="0"/>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6240016" y="2513346"/>
            <a:ext cx="95660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t>工具</a:t>
            </a:r>
          </a:p>
        </p:txBody>
      </p:sp>
      <p:sp>
        <p:nvSpPr>
          <p:cNvPr id="32" name="文本框 31"/>
          <p:cNvSpPr txBox="1"/>
          <p:nvPr/>
        </p:nvSpPr>
        <p:spPr>
          <a:xfrm>
            <a:off x="6240016" y="3779291"/>
            <a:ext cx="95660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SNS</a:t>
            </a:r>
            <a:endParaRPr lang="zh-CN" altLang="en-US" sz="2800" dirty="0"/>
          </a:p>
        </p:txBody>
      </p:sp>
      <p:sp>
        <p:nvSpPr>
          <p:cNvPr id="33" name="文本框 32"/>
          <p:cNvSpPr txBox="1"/>
          <p:nvPr/>
        </p:nvSpPr>
        <p:spPr>
          <a:xfrm>
            <a:off x="6240016" y="4960758"/>
            <a:ext cx="95660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t>游戏</a:t>
            </a:r>
          </a:p>
        </p:txBody>
      </p:sp>
      <p:sp>
        <p:nvSpPr>
          <p:cNvPr id="34" name="文本框 33"/>
          <p:cNvSpPr txBox="1"/>
          <p:nvPr/>
        </p:nvSpPr>
        <p:spPr>
          <a:xfrm>
            <a:off x="2639616" y="1680342"/>
            <a:ext cx="163508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Web 1.0</a:t>
            </a:r>
            <a:endParaRPr lang="zh-CN" altLang="en-US" sz="2800" dirty="0"/>
          </a:p>
        </p:txBody>
      </p:sp>
      <p:sp>
        <p:nvSpPr>
          <p:cNvPr id="35" name="文本框 34"/>
          <p:cNvSpPr txBox="1"/>
          <p:nvPr/>
        </p:nvSpPr>
        <p:spPr>
          <a:xfrm>
            <a:off x="6333128" y="1680342"/>
            <a:ext cx="163508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Web 2.0</a:t>
            </a:r>
            <a:endParaRPr lang="zh-CN" altLang="en-US" sz="2800" dirty="0"/>
          </a:p>
        </p:txBody>
      </p:sp>
      <p:sp>
        <p:nvSpPr>
          <p:cNvPr id="36" name="文本框 35"/>
          <p:cNvSpPr txBox="1"/>
          <p:nvPr/>
        </p:nvSpPr>
        <p:spPr>
          <a:xfrm>
            <a:off x="8940408" y="1680342"/>
            <a:ext cx="163508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Web 2.5</a:t>
            </a:r>
            <a:endParaRPr lang="zh-CN" altLang="en-US" sz="2800" dirty="0"/>
          </a:p>
        </p:txBody>
      </p:sp>
      <p:cxnSp>
        <p:nvCxnSpPr>
          <p:cNvPr id="38" name="直接连接符 37"/>
          <p:cNvCxnSpPr/>
          <p:nvPr/>
        </p:nvCxnSpPr>
        <p:spPr bwMode="auto">
          <a:xfrm flipH="1">
            <a:off x="5662176" y="1447800"/>
            <a:ext cx="1776" cy="4516120"/>
          </a:xfrm>
          <a:prstGeom prst="line">
            <a:avLst/>
          </a:prstGeom>
          <a:solidFill>
            <a:schemeClr val="accent1"/>
          </a:solidFill>
          <a:ln w="2540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flipH="1">
            <a:off x="8686512" y="1412776"/>
            <a:ext cx="1776" cy="4516120"/>
          </a:xfrm>
          <a:prstGeom prst="line">
            <a:avLst/>
          </a:prstGeom>
          <a:solidFill>
            <a:schemeClr val="accent1"/>
          </a:solidFill>
          <a:ln w="2540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2" name="图片 41"/>
          <p:cNvPicPr>
            <a:picLocks noChangeAspect="1"/>
          </p:cNvPicPr>
          <p:nvPr/>
        </p:nvPicPr>
        <p:blipFill>
          <a:blip r:embed="rId3"/>
          <a:stretch>
            <a:fillRect/>
          </a:stretch>
        </p:blipFill>
        <p:spPr>
          <a:xfrm>
            <a:off x="1854682" y="5464602"/>
            <a:ext cx="531038" cy="531038"/>
          </a:xfrm>
          <a:prstGeom prst="rect">
            <a:avLst/>
          </a:prstGeom>
        </p:spPr>
      </p:pic>
      <p:pic>
        <p:nvPicPr>
          <p:cNvPr id="43" name="图片 42"/>
          <p:cNvPicPr>
            <a:picLocks noChangeAspect="1"/>
          </p:cNvPicPr>
          <p:nvPr/>
        </p:nvPicPr>
        <p:blipFill>
          <a:blip r:embed="rId4"/>
          <a:stretch>
            <a:fillRect/>
          </a:stretch>
        </p:blipFill>
        <p:spPr>
          <a:xfrm>
            <a:off x="1626531" y="4534334"/>
            <a:ext cx="1090067" cy="580084"/>
          </a:xfrm>
          <a:prstGeom prst="rect">
            <a:avLst/>
          </a:prstGeom>
        </p:spPr>
      </p:pic>
      <p:pic>
        <p:nvPicPr>
          <p:cNvPr id="44" name="图片 43"/>
          <p:cNvPicPr>
            <a:picLocks noChangeAspect="1"/>
          </p:cNvPicPr>
          <p:nvPr/>
        </p:nvPicPr>
        <p:blipFill>
          <a:blip r:embed="rId5"/>
          <a:stretch>
            <a:fillRect/>
          </a:stretch>
        </p:blipFill>
        <p:spPr>
          <a:xfrm>
            <a:off x="2952705" y="4635610"/>
            <a:ext cx="1141500" cy="470281"/>
          </a:xfrm>
          <a:prstGeom prst="rect">
            <a:avLst/>
          </a:prstGeom>
        </p:spPr>
      </p:pic>
      <p:pic>
        <p:nvPicPr>
          <p:cNvPr id="45" name="图片 44"/>
          <p:cNvPicPr>
            <a:picLocks noChangeAspect="1"/>
          </p:cNvPicPr>
          <p:nvPr/>
        </p:nvPicPr>
        <p:blipFill>
          <a:blip r:embed="rId6"/>
          <a:stretch>
            <a:fillRect/>
          </a:stretch>
        </p:blipFill>
        <p:spPr>
          <a:xfrm>
            <a:off x="2596160" y="5481121"/>
            <a:ext cx="1721993" cy="407017"/>
          </a:xfrm>
          <a:prstGeom prst="rect">
            <a:avLst/>
          </a:prstGeom>
        </p:spPr>
      </p:pic>
      <p:pic>
        <p:nvPicPr>
          <p:cNvPr id="46" name="图片 45"/>
          <p:cNvPicPr>
            <a:picLocks noChangeAspect="1"/>
          </p:cNvPicPr>
          <p:nvPr/>
        </p:nvPicPr>
        <p:blipFill>
          <a:blip r:embed="rId7"/>
          <a:stretch>
            <a:fillRect/>
          </a:stretch>
        </p:blipFill>
        <p:spPr>
          <a:xfrm>
            <a:off x="4599605" y="5301209"/>
            <a:ext cx="731695" cy="731695"/>
          </a:xfrm>
          <a:prstGeom prst="rect">
            <a:avLst/>
          </a:prstGeom>
        </p:spPr>
      </p:pic>
      <p:pic>
        <p:nvPicPr>
          <p:cNvPr id="47" name="图片 46"/>
          <p:cNvPicPr>
            <a:picLocks noChangeAspect="1"/>
          </p:cNvPicPr>
          <p:nvPr/>
        </p:nvPicPr>
        <p:blipFill>
          <a:blip r:embed="rId8"/>
          <a:stretch>
            <a:fillRect/>
          </a:stretch>
        </p:blipFill>
        <p:spPr>
          <a:xfrm>
            <a:off x="4513010" y="4375853"/>
            <a:ext cx="897047" cy="897047"/>
          </a:xfrm>
          <a:prstGeom prst="rect">
            <a:avLst/>
          </a:prstGeom>
        </p:spPr>
      </p:pic>
      <p:pic>
        <p:nvPicPr>
          <p:cNvPr id="48" name="图片 47"/>
          <p:cNvPicPr>
            <a:picLocks noChangeAspect="1"/>
          </p:cNvPicPr>
          <p:nvPr/>
        </p:nvPicPr>
        <p:blipFill>
          <a:blip r:embed="rId9">
            <a:clrChange>
              <a:clrFrom>
                <a:srgbClr val="000000"/>
              </a:clrFrom>
              <a:clrTo>
                <a:srgbClr val="000000">
                  <a:alpha val="0"/>
                </a:srgbClr>
              </a:clrTo>
            </a:clrChange>
          </a:blip>
          <a:stretch>
            <a:fillRect/>
          </a:stretch>
        </p:blipFill>
        <p:spPr>
          <a:xfrm>
            <a:off x="7401663" y="2474929"/>
            <a:ext cx="942975" cy="600075"/>
          </a:xfrm>
          <a:prstGeom prst="rect">
            <a:avLst/>
          </a:prstGeom>
        </p:spPr>
      </p:pic>
      <p:pic>
        <p:nvPicPr>
          <p:cNvPr id="49" name="图片 48"/>
          <p:cNvPicPr>
            <a:picLocks noChangeAspect="1"/>
          </p:cNvPicPr>
          <p:nvPr/>
        </p:nvPicPr>
        <p:blipFill>
          <a:blip r:embed="rId10"/>
          <a:stretch>
            <a:fillRect/>
          </a:stretch>
        </p:blipFill>
        <p:spPr>
          <a:xfrm>
            <a:off x="7601747" y="3451857"/>
            <a:ext cx="576928" cy="576928"/>
          </a:xfrm>
          <a:prstGeom prst="rect">
            <a:avLst/>
          </a:prstGeom>
        </p:spPr>
      </p:pic>
      <p:pic>
        <p:nvPicPr>
          <p:cNvPr id="50" name="图片 49"/>
          <p:cNvPicPr>
            <a:picLocks noChangeAspect="1"/>
          </p:cNvPicPr>
          <p:nvPr/>
        </p:nvPicPr>
        <p:blipFill>
          <a:blip r:embed="rId11">
            <a:clrChange>
              <a:clrFrom>
                <a:srgbClr val="000000"/>
              </a:clrFrom>
              <a:clrTo>
                <a:srgbClr val="000000">
                  <a:alpha val="0"/>
                </a:srgbClr>
              </a:clrTo>
            </a:clrChange>
          </a:blip>
          <a:stretch>
            <a:fillRect/>
          </a:stretch>
        </p:blipFill>
        <p:spPr>
          <a:xfrm>
            <a:off x="7401662" y="4301070"/>
            <a:ext cx="1011084" cy="320720"/>
          </a:xfrm>
          <a:prstGeom prst="rect">
            <a:avLst/>
          </a:prstGeom>
        </p:spPr>
      </p:pic>
      <p:pic>
        <p:nvPicPr>
          <p:cNvPr id="51" name="图片 50"/>
          <p:cNvPicPr>
            <a:picLocks noChangeAspect="1"/>
          </p:cNvPicPr>
          <p:nvPr/>
        </p:nvPicPr>
        <p:blipFill>
          <a:blip r:embed="rId12"/>
          <a:stretch>
            <a:fillRect/>
          </a:stretch>
        </p:blipFill>
        <p:spPr>
          <a:xfrm>
            <a:off x="7622781" y="4756680"/>
            <a:ext cx="676789" cy="598855"/>
          </a:xfrm>
          <a:prstGeom prst="rect">
            <a:avLst/>
          </a:prstGeom>
        </p:spPr>
      </p:pic>
      <p:pic>
        <p:nvPicPr>
          <p:cNvPr id="52" name="图片 51"/>
          <p:cNvPicPr>
            <a:picLocks noChangeAspect="1"/>
          </p:cNvPicPr>
          <p:nvPr/>
        </p:nvPicPr>
        <p:blipFill>
          <a:blip r:embed="rId13">
            <a:clrChange>
              <a:clrFrom>
                <a:srgbClr val="000000"/>
              </a:clrFrom>
              <a:clrTo>
                <a:srgbClr val="000000">
                  <a:alpha val="0"/>
                </a:srgbClr>
              </a:clrTo>
            </a:clrChange>
          </a:blip>
          <a:stretch>
            <a:fillRect/>
          </a:stretch>
        </p:blipFill>
        <p:spPr>
          <a:xfrm>
            <a:off x="7587921" y="5481120"/>
            <a:ext cx="677018" cy="677018"/>
          </a:xfrm>
          <a:prstGeom prst="rect">
            <a:avLst/>
          </a:prstGeom>
        </p:spPr>
      </p:pic>
      <p:cxnSp>
        <p:nvCxnSpPr>
          <p:cNvPr id="53" name="直接箭头连接符 52"/>
          <p:cNvCxnSpPr>
            <a:stCxn id="9" idx="3"/>
            <a:endCxn id="31" idx="1"/>
          </p:cNvCxnSpPr>
          <p:nvPr/>
        </p:nvCxnSpPr>
        <p:spPr bwMode="auto">
          <a:xfrm flipV="1">
            <a:off x="5380048" y="2774956"/>
            <a:ext cx="859968" cy="915074"/>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a:stCxn id="9" idx="3"/>
            <a:endCxn id="32" idx="1"/>
          </p:cNvCxnSpPr>
          <p:nvPr/>
        </p:nvCxnSpPr>
        <p:spPr bwMode="auto">
          <a:xfrm>
            <a:off x="5380048" y="3690031"/>
            <a:ext cx="859968" cy="350871"/>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箭头连接符 58"/>
          <p:cNvCxnSpPr>
            <a:stCxn id="9" idx="3"/>
            <a:endCxn id="33" idx="1"/>
          </p:cNvCxnSpPr>
          <p:nvPr/>
        </p:nvCxnSpPr>
        <p:spPr bwMode="auto">
          <a:xfrm>
            <a:off x="5380048" y="3690030"/>
            <a:ext cx="859968" cy="1532338"/>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2" name="图片 61"/>
          <p:cNvPicPr>
            <a:picLocks noChangeAspect="1"/>
          </p:cNvPicPr>
          <p:nvPr/>
        </p:nvPicPr>
        <p:blipFill>
          <a:blip r:embed="rId14"/>
          <a:stretch>
            <a:fillRect/>
          </a:stretch>
        </p:blipFill>
        <p:spPr>
          <a:xfrm flipH="1">
            <a:off x="9062941" y="2414957"/>
            <a:ext cx="1361953" cy="1036900"/>
          </a:xfrm>
          <a:prstGeom prst="rect">
            <a:avLst/>
          </a:prstGeom>
        </p:spPr>
      </p:pic>
      <p:pic>
        <p:nvPicPr>
          <p:cNvPr id="63" name="图片 62"/>
          <p:cNvPicPr>
            <a:picLocks noChangeAspect="1"/>
          </p:cNvPicPr>
          <p:nvPr/>
        </p:nvPicPr>
        <p:blipFill>
          <a:blip r:embed="rId15"/>
          <a:stretch>
            <a:fillRect/>
          </a:stretch>
        </p:blipFill>
        <p:spPr>
          <a:xfrm>
            <a:off x="9335242" y="3590418"/>
            <a:ext cx="846694" cy="846694"/>
          </a:xfrm>
          <a:prstGeom prst="rect">
            <a:avLst/>
          </a:prstGeom>
        </p:spPr>
      </p:pic>
      <p:pic>
        <p:nvPicPr>
          <p:cNvPr id="64" name="图片 63"/>
          <p:cNvPicPr>
            <a:picLocks noChangeAspect="1"/>
          </p:cNvPicPr>
          <p:nvPr/>
        </p:nvPicPr>
        <p:blipFill>
          <a:blip r:embed="rId16"/>
          <a:stretch>
            <a:fillRect/>
          </a:stretch>
        </p:blipFill>
        <p:spPr>
          <a:xfrm>
            <a:off x="9120021" y="4756679"/>
            <a:ext cx="1281350" cy="1063762"/>
          </a:xfrm>
          <a:prstGeom prst="rect">
            <a:avLst/>
          </a:prstGeom>
        </p:spPr>
      </p:pic>
    </p:spTree>
    <p:extLst>
      <p:ext uri="{BB962C8B-B14F-4D97-AF65-F5344CB8AC3E}">
        <p14:creationId xmlns:p14="http://schemas.microsoft.com/office/powerpoint/2010/main" val="377265478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Web</a:t>
            </a:r>
            <a:r>
              <a:rPr lang="zh-CN" altLang="en-US" dirty="0" smtClean="0"/>
              <a:t>开发九个柱子理论</a:t>
            </a:r>
            <a:endParaRPr lang="zh-CN" altLang="en-US" dirty="0"/>
          </a:p>
        </p:txBody>
      </p:sp>
      <p:pic>
        <p:nvPicPr>
          <p:cNvPr id="3" name="内容占位符 2"/>
          <p:cNvPicPr>
            <a:picLocks noGrp="1" noChangeAspect="1"/>
          </p:cNvPicPr>
          <p:nvPr>
            <p:ph idx="1"/>
          </p:nvPr>
        </p:nvPicPr>
        <p:blipFill>
          <a:blip r:embed="rId3"/>
          <a:stretch>
            <a:fillRect/>
          </a:stretch>
        </p:blipFill>
        <p:spPr>
          <a:xfrm>
            <a:off x="2362200" y="1907430"/>
            <a:ext cx="7772400" cy="4109940"/>
          </a:xfrm>
          <a:prstGeom prst="rect">
            <a:avLst/>
          </a:prstGeom>
        </p:spPr>
      </p:pic>
    </p:spTree>
    <p:extLst>
      <p:ext uri="{BB962C8B-B14F-4D97-AF65-F5344CB8AC3E}">
        <p14:creationId xmlns:p14="http://schemas.microsoft.com/office/powerpoint/2010/main" val="237345452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应用</a:t>
            </a:r>
            <a:r>
              <a:rPr lang="zh-CN" altLang="en-US" dirty="0" smtClean="0"/>
              <a:t>开发过程</a:t>
            </a:r>
            <a:endParaRPr lang="zh-CN" altLang="en-US" dirty="0"/>
          </a:p>
        </p:txBody>
      </p:sp>
      <p:pic>
        <p:nvPicPr>
          <p:cNvPr id="4098" name="Picture 2" descr="Garrett's Nine Pillars diagram in a three-dimensional diagram, paired with a project Gantt chart to show how the various components of the web design process map against a project timeli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99656" y="1556792"/>
            <a:ext cx="6696744" cy="5118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4766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应用</a:t>
            </a:r>
            <a:r>
              <a:rPr lang="zh-CN" altLang="en-US" dirty="0" smtClean="0"/>
              <a:t>开发过程</a:t>
            </a:r>
            <a:r>
              <a:rPr lang="en-US" altLang="zh-CN" dirty="0" smtClean="0"/>
              <a:t>	</a:t>
            </a:r>
            <a:endParaRPr lang="zh-CN" altLang="en-US" dirty="0"/>
          </a:p>
        </p:txBody>
      </p:sp>
      <p:sp>
        <p:nvSpPr>
          <p:cNvPr id="3" name="内容占位符 2"/>
          <p:cNvSpPr>
            <a:spLocks noGrp="1"/>
          </p:cNvSpPr>
          <p:nvPr>
            <p:ph idx="1"/>
          </p:nvPr>
        </p:nvSpPr>
        <p:spPr/>
        <p:txBody>
          <a:bodyPr/>
          <a:lstStyle/>
          <a:p>
            <a:r>
              <a:rPr lang="zh-CN" altLang="en-US" dirty="0" smtClean="0"/>
              <a:t>定义和规划</a:t>
            </a:r>
            <a:endParaRPr lang="en-US" altLang="zh-CN" dirty="0" smtClean="0"/>
          </a:p>
          <a:p>
            <a:pPr lvl="1"/>
            <a:r>
              <a:rPr lang="zh-CN" altLang="en-US" dirty="0" smtClean="0"/>
              <a:t>项目章程、边界划定、宏观策略、商务内容</a:t>
            </a:r>
            <a:endParaRPr lang="en-US" altLang="zh-CN" dirty="0" smtClean="0"/>
          </a:p>
          <a:p>
            <a:r>
              <a:rPr lang="zh-CN" altLang="en-US" dirty="0" smtClean="0"/>
              <a:t>需求分析</a:t>
            </a:r>
            <a:endParaRPr lang="en-US" altLang="zh-CN" dirty="0" smtClean="0"/>
          </a:p>
          <a:p>
            <a:pPr lvl="1"/>
            <a:r>
              <a:rPr lang="zh-CN" altLang="en-US" dirty="0"/>
              <a:t>线框</a:t>
            </a:r>
            <a:r>
              <a:rPr lang="zh-CN" altLang="en-US" dirty="0" smtClean="0"/>
              <a:t>图、用例</a:t>
            </a:r>
            <a:endParaRPr lang="en-US" altLang="zh-CN" dirty="0" smtClean="0"/>
          </a:p>
          <a:p>
            <a:r>
              <a:rPr lang="zh-CN" altLang="en-US" dirty="0" smtClean="0"/>
              <a:t>设计和实施</a:t>
            </a:r>
            <a:endParaRPr lang="en-US" altLang="zh-CN" dirty="0" smtClean="0"/>
          </a:p>
          <a:p>
            <a:pPr lvl="1"/>
            <a:r>
              <a:rPr lang="zh-CN" altLang="en-US" dirty="0" smtClean="0"/>
              <a:t>可用性、内容、技术</a:t>
            </a:r>
            <a:endParaRPr lang="en-US" altLang="zh-CN" dirty="0" smtClean="0"/>
          </a:p>
          <a:p>
            <a:r>
              <a:rPr lang="zh-CN" altLang="en-US" dirty="0" smtClean="0"/>
              <a:t>集成和测试</a:t>
            </a:r>
            <a:endParaRPr lang="en-US" altLang="zh-CN" dirty="0" smtClean="0"/>
          </a:p>
          <a:p>
            <a:r>
              <a:rPr lang="zh-CN" altLang="en-US" dirty="0" smtClean="0"/>
              <a:t>后继营销、追踪评估和维护</a:t>
            </a:r>
            <a:endParaRPr lang="en-US" altLang="zh-CN" dirty="0" smtClean="0"/>
          </a:p>
          <a:p>
            <a:pPr lvl="1"/>
            <a:endParaRPr lang="zh-CN" altLang="en-US" dirty="0"/>
          </a:p>
        </p:txBody>
      </p:sp>
    </p:spTree>
    <p:extLst>
      <p:ext uri="{BB962C8B-B14F-4D97-AF65-F5344CB8AC3E}">
        <p14:creationId xmlns:p14="http://schemas.microsoft.com/office/powerpoint/2010/main" val="3486751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smtClean="0"/>
              <a:t>1965</a:t>
            </a:r>
            <a:r>
              <a:rPr lang="zh-CN" altLang="en-US" dirty="0"/>
              <a:t> </a:t>
            </a:r>
            <a:r>
              <a:rPr lang="en-US" altLang="zh-CN" dirty="0" smtClean="0"/>
              <a:t>Ted Nelson</a:t>
            </a:r>
            <a:r>
              <a:rPr lang="zh-CN" altLang="en-US" dirty="0" smtClean="0"/>
              <a:t>在“</a:t>
            </a:r>
            <a:r>
              <a:rPr lang="en-US" altLang="zh-CN" dirty="0"/>
              <a:t>Compute Lib/Dream Machines</a:t>
            </a:r>
            <a:r>
              <a:rPr lang="en-US" altLang="zh-CN" dirty="0" smtClean="0"/>
              <a:t>”</a:t>
            </a:r>
            <a:r>
              <a:rPr lang="zh-CN" altLang="en-US" dirty="0" smtClean="0"/>
              <a:t>中提</a:t>
            </a:r>
            <a:r>
              <a:rPr lang="zh-CN" altLang="en-US" dirty="0"/>
              <a:t>出超文本</a:t>
            </a:r>
            <a:r>
              <a:rPr lang="en-US" altLang="zh-CN" dirty="0"/>
              <a:t>(Hypertext)</a:t>
            </a:r>
            <a:r>
              <a:rPr lang="zh-CN" altLang="en-US" dirty="0"/>
              <a:t>的</a:t>
            </a:r>
            <a:r>
              <a:rPr lang="zh-CN" altLang="en-US" dirty="0" smtClean="0"/>
              <a:t>概念，以后</a:t>
            </a:r>
            <a:r>
              <a:rPr lang="zh-CN" altLang="en-US" dirty="0"/>
              <a:t>这个概念被扩展为超媒体</a:t>
            </a:r>
            <a:r>
              <a:rPr lang="en-US" altLang="zh-CN" dirty="0"/>
              <a:t>(Hypermedia)</a:t>
            </a:r>
          </a:p>
          <a:p>
            <a:endParaRPr lang="zh-CN" altLang="en-US" dirty="0"/>
          </a:p>
        </p:txBody>
      </p:sp>
      <p:pic>
        <p:nvPicPr>
          <p:cNvPr id="5" name="Picture 6" descr="tednel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3501008"/>
            <a:ext cx="3200400" cy="27003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7" y="3536901"/>
            <a:ext cx="1622633" cy="2671192"/>
          </a:xfrm>
          <a:prstGeom prst="rect">
            <a:avLst/>
          </a:prstGeom>
          <a:noFill/>
          <a:ln>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8479557" y="3501009"/>
            <a:ext cx="1598761" cy="2632351"/>
          </a:xfrm>
          <a:prstGeom prst="rect">
            <a:avLst/>
          </a:prstGeom>
          <a:ln>
            <a:solidFill>
              <a:schemeClr val="tx1"/>
            </a:solidFill>
            <a:miter lim="800000"/>
            <a:headEnd/>
            <a:tailEnd/>
          </a:ln>
        </p:spPr>
      </p:pic>
    </p:spTree>
    <p:extLst>
      <p:ext uri="{BB962C8B-B14F-4D97-AF65-F5344CB8AC3E}">
        <p14:creationId xmlns:p14="http://schemas.microsoft.com/office/powerpoint/2010/main" val="374829634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937" y="268947"/>
            <a:ext cx="5760640" cy="652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798748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技术生态系统</a:t>
            </a:r>
            <a:endParaRPr lang="zh-CN" altLang="en-US" dirty="0"/>
          </a:p>
        </p:txBody>
      </p:sp>
      <p:pic>
        <p:nvPicPr>
          <p:cNvPr id="4" name="Picture 11" descr="4812601001.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1408" y="1700808"/>
            <a:ext cx="7056784" cy="4681094"/>
          </a:xfrm>
          <a:prstGeom prst="rect">
            <a:avLst/>
          </a:prstGeom>
        </p:spPr>
      </p:pic>
    </p:spTree>
    <p:extLst>
      <p:ext uri="{BB962C8B-B14F-4D97-AF65-F5344CB8AC3E}">
        <p14:creationId xmlns:p14="http://schemas.microsoft.com/office/powerpoint/2010/main" val="192327556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应用开发团队角色构成</a:t>
            </a:r>
            <a:endParaRPr lang="zh-CN" altLang="en-US" dirty="0"/>
          </a:p>
        </p:txBody>
      </p:sp>
      <p:sp>
        <p:nvSpPr>
          <p:cNvPr id="3" name="内容占位符 2"/>
          <p:cNvSpPr>
            <a:spLocks noGrp="1"/>
          </p:cNvSpPr>
          <p:nvPr>
            <p:ph sz="half" idx="1"/>
          </p:nvPr>
        </p:nvSpPr>
        <p:spPr/>
        <p:txBody>
          <a:bodyPr/>
          <a:lstStyle/>
          <a:p>
            <a:r>
              <a:rPr lang="zh-CN" altLang="en-US" dirty="0" smtClean="0"/>
              <a:t>甲方：</a:t>
            </a:r>
            <a:endParaRPr lang="en-US" altLang="zh-CN" dirty="0" smtClean="0"/>
          </a:p>
          <a:p>
            <a:pPr lvl="1"/>
            <a:r>
              <a:rPr lang="zh-CN" altLang="en-US" dirty="0" smtClean="0"/>
              <a:t>项目发起人</a:t>
            </a:r>
            <a:endParaRPr lang="en-US" altLang="zh-CN" dirty="0" smtClean="0"/>
          </a:p>
          <a:p>
            <a:pPr lvl="1"/>
            <a:r>
              <a:rPr lang="zh-CN" altLang="en-US" dirty="0" smtClean="0"/>
              <a:t>项目经理（代甲方）</a:t>
            </a:r>
            <a:endParaRPr lang="en-US" altLang="zh-CN" dirty="0" smtClean="0"/>
          </a:p>
          <a:p>
            <a:pPr lvl="1"/>
            <a:r>
              <a:rPr lang="zh-CN" altLang="en-US" dirty="0" smtClean="0"/>
              <a:t>（进程管理员）</a:t>
            </a:r>
            <a:endParaRPr lang="en-US" altLang="zh-CN" dirty="0" smtClean="0"/>
          </a:p>
          <a:p>
            <a:r>
              <a:rPr lang="zh-CN" altLang="en-US" dirty="0" smtClean="0"/>
              <a:t>乙方</a:t>
            </a:r>
            <a:endParaRPr lang="en-US" altLang="zh-CN" dirty="0" smtClean="0"/>
          </a:p>
          <a:p>
            <a:pPr lvl="1"/>
            <a:r>
              <a:rPr lang="zh-CN" altLang="en-US" dirty="0" smtClean="0"/>
              <a:t>可用性主管</a:t>
            </a:r>
            <a:endParaRPr lang="en-US" altLang="zh-CN" dirty="0" smtClean="0"/>
          </a:p>
          <a:p>
            <a:pPr lvl="2"/>
            <a:r>
              <a:rPr lang="zh-CN" altLang="en-US" dirty="0" smtClean="0"/>
              <a:t>信息架构师</a:t>
            </a:r>
            <a:endParaRPr lang="en-US" altLang="zh-CN" dirty="0" smtClean="0"/>
          </a:p>
          <a:p>
            <a:pPr lvl="2"/>
            <a:r>
              <a:rPr lang="zh-CN" altLang="en-US" dirty="0" smtClean="0"/>
              <a:t>人机交互专家</a:t>
            </a:r>
            <a:endParaRPr lang="en-US" altLang="zh-CN" dirty="0" smtClean="0"/>
          </a:p>
          <a:p>
            <a:pPr lvl="2"/>
            <a:r>
              <a:rPr lang="zh-CN" altLang="en-US" dirty="0" smtClean="0"/>
              <a:t>艺术设计师</a:t>
            </a:r>
            <a:endParaRPr lang="en-US" altLang="zh-CN" dirty="0" smtClean="0"/>
          </a:p>
          <a:p>
            <a:pPr lvl="2"/>
            <a:r>
              <a:rPr lang="zh-CN" altLang="en-US" dirty="0" smtClean="0"/>
              <a:t>网站分析师</a:t>
            </a:r>
            <a:endParaRPr lang="en-US" altLang="zh-CN" dirty="0" smtClean="0"/>
          </a:p>
        </p:txBody>
      </p:sp>
      <p:sp>
        <p:nvSpPr>
          <p:cNvPr id="4" name="内容占位符 3"/>
          <p:cNvSpPr>
            <a:spLocks noGrp="1"/>
          </p:cNvSpPr>
          <p:nvPr>
            <p:ph sz="half" idx="2"/>
          </p:nvPr>
        </p:nvSpPr>
        <p:spPr/>
        <p:txBody>
          <a:bodyPr/>
          <a:lstStyle/>
          <a:p>
            <a:r>
              <a:rPr lang="zh-CN" altLang="en-US" dirty="0" smtClean="0"/>
              <a:t>乙方</a:t>
            </a:r>
            <a:endParaRPr lang="en-US" altLang="zh-CN" dirty="0" smtClean="0"/>
          </a:p>
          <a:p>
            <a:pPr lvl="1"/>
            <a:r>
              <a:rPr lang="zh-CN" altLang="en-US" dirty="0" smtClean="0"/>
              <a:t>技术主管</a:t>
            </a:r>
            <a:endParaRPr lang="en-US" altLang="zh-CN" dirty="0" smtClean="0"/>
          </a:p>
          <a:p>
            <a:pPr lvl="2"/>
            <a:r>
              <a:rPr lang="zh-CN" altLang="en-US" dirty="0" smtClean="0"/>
              <a:t>前端工程师</a:t>
            </a:r>
            <a:endParaRPr lang="en-US" altLang="zh-CN" dirty="0" smtClean="0"/>
          </a:p>
          <a:p>
            <a:pPr lvl="2"/>
            <a:r>
              <a:rPr lang="zh-CN" altLang="en-US" dirty="0" smtClean="0"/>
              <a:t>后端工程师</a:t>
            </a:r>
            <a:endParaRPr lang="en-US" altLang="zh-CN" dirty="0" smtClean="0"/>
          </a:p>
          <a:p>
            <a:pPr lvl="2"/>
            <a:r>
              <a:rPr lang="zh-CN" altLang="en-US" dirty="0" smtClean="0"/>
              <a:t>基础架构专家</a:t>
            </a:r>
            <a:endParaRPr lang="en-US" altLang="zh-CN" dirty="0" smtClean="0"/>
          </a:p>
          <a:p>
            <a:pPr lvl="2"/>
            <a:r>
              <a:rPr lang="en-US" altLang="zh-CN" dirty="0" smtClean="0"/>
              <a:t>QA</a:t>
            </a:r>
            <a:r>
              <a:rPr lang="zh-CN" altLang="en-US" dirty="0" smtClean="0"/>
              <a:t>人员</a:t>
            </a:r>
            <a:endParaRPr lang="en-US" altLang="zh-CN" dirty="0" smtClean="0"/>
          </a:p>
          <a:p>
            <a:pPr lvl="1"/>
            <a:r>
              <a:rPr lang="zh-CN" altLang="en-US" dirty="0" smtClean="0"/>
              <a:t>内容主管</a:t>
            </a:r>
            <a:endParaRPr lang="en-US" altLang="zh-CN" dirty="0" smtClean="0"/>
          </a:p>
          <a:p>
            <a:pPr lvl="2"/>
            <a:r>
              <a:rPr lang="zh-CN" altLang="en-US" dirty="0" smtClean="0"/>
              <a:t>网站编辑</a:t>
            </a:r>
            <a:endParaRPr lang="en-US" altLang="zh-CN" dirty="0" smtClean="0"/>
          </a:p>
          <a:p>
            <a:pPr lvl="2"/>
            <a:r>
              <a:rPr lang="zh-CN" altLang="en-US" dirty="0"/>
              <a:t>多媒体专家</a:t>
            </a:r>
            <a:endParaRPr lang="en-US" altLang="zh-CN" dirty="0"/>
          </a:p>
          <a:p>
            <a:pPr lvl="2"/>
            <a:r>
              <a:rPr lang="zh-CN" altLang="en-US" dirty="0" smtClean="0"/>
              <a:t>领域</a:t>
            </a:r>
            <a:r>
              <a:rPr lang="zh-CN" altLang="en-US" dirty="0"/>
              <a:t>内容</a:t>
            </a:r>
            <a:r>
              <a:rPr lang="zh-CN" altLang="en-US" dirty="0" smtClean="0"/>
              <a:t>专家</a:t>
            </a:r>
            <a:endParaRPr lang="en-US" altLang="zh-CN" dirty="0" smtClean="0"/>
          </a:p>
          <a:p>
            <a:pPr lvl="2"/>
            <a:r>
              <a:rPr lang="zh-CN" altLang="en-US" dirty="0" smtClean="0"/>
              <a:t>社交媒体专家</a:t>
            </a:r>
            <a:endParaRPr lang="en-US" altLang="zh-CN" dirty="0" smtClean="0"/>
          </a:p>
        </p:txBody>
      </p:sp>
    </p:spTree>
    <p:extLst>
      <p:ext uri="{BB962C8B-B14F-4D97-AF65-F5344CB8AC3E}">
        <p14:creationId xmlns:p14="http://schemas.microsoft.com/office/powerpoint/2010/main" val="118658235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应用开发团队角色构成</a:t>
            </a:r>
          </a:p>
        </p:txBody>
      </p:sp>
      <p:pic>
        <p:nvPicPr>
          <p:cNvPr id="6" name="Content Placeholder 5" descr="4812601023.eps"/>
          <p:cNvPicPr>
            <a:picLocks noGrp="1" noChangeAspect="1"/>
          </p:cNvPicPr>
          <p:nvPr>
            <p:ph idx="1"/>
          </p:nvPr>
        </p:nvPicPr>
        <p:blipFill>
          <a:blip r:embed="rId3">
            <a:extLst>
              <a:ext uri="{28A0092B-C50C-407E-A947-70E740481C1C}">
                <a14:useLocalDpi xmlns:a14="http://schemas.microsoft.com/office/drawing/2010/main" val="0"/>
              </a:ext>
            </a:extLst>
          </a:blip>
          <a:srcRect l="-5345" r="-5345"/>
          <a:stretch>
            <a:fillRect/>
          </a:stretch>
        </p:blipFill>
        <p:spPr>
          <a:xfrm>
            <a:off x="2196908" y="1772816"/>
            <a:ext cx="7645784" cy="4536504"/>
          </a:xfrm>
        </p:spPr>
      </p:pic>
    </p:spTree>
    <p:extLst>
      <p:ext uri="{BB962C8B-B14F-4D97-AF65-F5344CB8AC3E}">
        <p14:creationId xmlns:p14="http://schemas.microsoft.com/office/powerpoint/2010/main" val="320645186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应用</a:t>
            </a:r>
            <a:r>
              <a:rPr lang="zh-CN" altLang="en-US" dirty="0" smtClean="0"/>
              <a:t>开发企业生态系统</a:t>
            </a:r>
            <a:endParaRPr lang="zh-CN" altLang="en-US" dirty="0"/>
          </a:p>
        </p:txBody>
      </p:sp>
      <p:pic>
        <p:nvPicPr>
          <p:cNvPr id="4" name="Content Placeholder 4" descr="4812601024.eps"/>
          <p:cNvPicPr>
            <a:picLocks noGrp="1" noChangeAspect="1"/>
          </p:cNvPicPr>
          <p:nvPr>
            <p:ph idx="1"/>
          </p:nvPr>
        </p:nvPicPr>
        <p:blipFill>
          <a:blip r:embed="rId3">
            <a:extLst>
              <a:ext uri="{28A0092B-C50C-407E-A947-70E740481C1C}">
                <a14:useLocalDpi xmlns:a14="http://schemas.microsoft.com/office/drawing/2010/main" val="0"/>
              </a:ext>
            </a:extLst>
          </a:blip>
          <a:srcRect l="-27729" r="-27729"/>
          <a:stretch>
            <a:fillRect/>
          </a:stretch>
        </p:blipFill>
        <p:spPr>
          <a:xfrm>
            <a:off x="1850176" y="1556792"/>
            <a:ext cx="8339248" cy="5184576"/>
          </a:xfrm>
        </p:spPr>
      </p:pic>
    </p:spTree>
    <p:extLst>
      <p:ext uri="{BB962C8B-B14F-4D97-AF65-F5344CB8AC3E}">
        <p14:creationId xmlns:p14="http://schemas.microsoft.com/office/powerpoint/2010/main" val="209585322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前端工程师及职业发展*</a:t>
            </a:r>
            <a:endParaRPr lang="zh-CN" altLang="en-US" dirty="0"/>
          </a:p>
        </p:txBody>
      </p:sp>
      <p:pic>
        <p:nvPicPr>
          <p:cNvPr id="4" name="内容占位符 3"/>
          <p:cNvPicPr>
            <a:picLocks noGrp="1" noChangeAspect="1"/>
          </p:cNvPicPr>
          <p:nvPr>
            <p:ph idx="1"/>
          </p:nvPr>
        </p:nvPicPr>
        <p:blipFill>
          <a:blip r:embed="rId3"/>
          <a:stretch>
            <a:fillRect/>
          </a:stretch>
        </p:blipFill>
        <p:spPr>
          <a:xfrm>
            <a:off x="2499096" y="1905000"/>
            <a:ext cx="7600207" cy="4114800"/>
          </a:xfrm>
          <a:prstGeom prst="rect">
            <a:avLst/>
          </a:prstGeom>
        </p:spPr>
      </p:pic>
    </p:spTree>
    <p:extLst>
      <p:ext uri="{BB962C8B-B14F-4D97-AF65-F5344CB8AC3E}">
        <p14:creationId xmlns:p14="http://schemas.microsoft.com/office/powerpoint/2010/main" val="179150516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smtClean="0"/>
              <a:t>应用优缺点</a:t>
            </a:r>
            <a:endParaRPr lang="zh-CN" altLang="en-US" dirty="0"/>
          </a:p>
        </p:txBody>
      </p:sp>
      <p:sp>
        <p:nvSpPr>
          <p:cNvPr id="5" name="内容占位符 4"/>
          <p:cNvSpPr>
            <a:spLocks noGrp="1"/>
          </p:cNvSpPr>
          <p:nvPr>
            <p:ph sz="half" idx="1"/>
          </p:nvPr>
        </p:nvSpPr>
        <p:spPr/>
        <p:txBody>
          <a:bodyPr/>
          <a:lstStyle/>
          <a:p>
            <a:r>
              <a:rPr lang="zh-CN" altLang="en-US" dirty="0" smtClean="0"/>
              <a:t>优点</a:t>
            </a:r>
            <a:endParaRPr lang="en-US" altLang="zh-CN" dirty="0" smtClean="0"/>
          </a:p>
          <a:p>
            <a:pPr lvl="1"/>
            <a:r>
              <a:rPr lang="zh-CN" altLang="en-US" dirty="0"/>
              <a:t>对客户机要</a:t>
            </a:r>
            <a:r>
              <a:rPr lang="zh-CN" altLang="en-US" dirty="0" smtClean="0"/>
              <a:t>求低</a:t>
            </a:r>
            <a:endParaRPr lang="zh-CN" altLang="en-US" dirty="0"/>
          </a:p>
          <a:p>
            <a:pPr lvl="1"/>
            <a:r>
              <a:rPr lang="zh-CN" altLang="en-US" dirty="0" smtClean="0"/>
              <a:t>配置和</a:t>
            </a:r>
            <a:r>
              <a:rPr lang="zh-CN" altLang="en-US" dirty="0"/>
              <a:t>维护</a:t>
            </a:r>
            <a:r>
              <a:rPr lang="zh-CN" altLang="en-US" dirty="0" smtClean="0"/>
              <a:t>成本低</a:t>
            </a:r>
            <a:endParaRPr lang="en-US" altLang="zh-CN" dirty="0" smtClean="0"/>
          </a:p>
          <a:p>
            <a:pPr lvl="1"/>
            <a:r>
              <a:rPr lang="zh-CN" altLang="en-US" dirty="0" smtClean="0"/>
              <a:t>升级方便</a:t>
            </a:r>
            <a:endParaRPr lang="zh-CN" altLang="en-US" dirty="0"/>
          </a:p>
          <a:p>
            <a:pPr lvl="1"/>
            <a:r>
              <a:rPr lang="zh-CN" altLang="en-US" dirty="0" smtClean="0"/>
              <a:t>系统集成容易</a:t>
            </a:r>
            <a:endParaRPr lang="en-US" altLang="zh-CN" dirty="0" smtClean="0"/>
          </a:p>
          <a:p>
            <a:pPr lvl="1"/>
            <a:r>
              <a:rPr lang="zh-CN" altLang="en-US" dirty="0" smtClean="0"/>
              <a:t>跨平台能力强</a:t>
            </a:r>
            <a:endParaRPr lang="zh-CN" altLang="en-US" dirty="0"/>
          </a:p>
          <a:p>
            <a:pPr lvl="1"/>
            <a:r>
              <a:rPr lang="zh-CN" altLang="en-US" dirty="0" smtClean="0"/>
              <a:t>用户</a:t>
            </a:r>
            <a:r>
              <a:rPr lang="zh-CN" altLang="en-US" dirty="0"/>
              <a:t>培训</a:t>
            </a:r>
            <a:r>
              <a:rPr lang="zh-CN" altLang="en-US" dirty="0" smtClean="0"/>
              <a:t>时间短</a:t>
            </a:r>
            <a:endParaRPr lang="en-US" altLang="zh-CN" dirty="0" smtClean="0"/>
          </a:p>
          <a:p>
            <a:pPr lvl="1"/>
            <a:r>
              <a:rPr lang="zh-CN" altLang="en-US" dirty="0" smtClean="0"/>
              <a:t>穿透防火墙</a:t>
            </a:r>
            <a:endParaRPr lang="zh-CN" altLang="en-US" dirty="0"/>
          </a:p>
          <a:p>
            <a:pPr lvl="1"/>
            <a:r>
              <a:rPr lang="zh-CN" altLang="en-US" dirty="0" smtClean="0"/>
              <a:t>伸缩性好</a:t>
            </a:r>
            <a:r>
              <a:rPr lang="en-US" altLang="zh-CN" dirty="0" smtClean="0"/>
              <a:t>*</a:t>
            </a:r>
            <a:endParaRPr lang="zh-CN" altLang="en-US" dirty="0"/>
          </a:p>
          <a:p>
            <a:pPr lvl="1"/>
            <a:r>
              <a:rPr lang="zh-CN" altLang="en-US" dirty="0"/>
              <a:t>软件复用</a:t>
            </a:r>
            <a:r>
              <a:rPr lang="zh-CN" altLang="en-US" dirty="0" smtClean="0"/>
              <a:t>性好</a:t>
            </a:r>
            <a:r>
              <a:rPr lang="en-US" altLang="zh-CN" dirty="0" smtClean="0"/>
              <a:t>*</a:t>
            </a:r>
            <a:endParaRPr lang="zh-CN" altLang="en-US" dirty="0"/>
          </a:p>
        </p:txBody>
      </p:sp>
      <p:sp>
        <p:nvSpPr>
          <p:cNvPr id="6" name="内容占位符 5"/>
          <p:cNvSpPr>
            <a:spLocks noGrp="1"/>
          </p:cNvSpPr>
          <p:nvPr>
            <p:ph sz="half" idx="2"/>
          </p:nvPr>
        </p:nvSpPr>
        <p:spPr/>
        <p:txBody>
          <a:bodyPr/>
          <a:lstStyle/>
          <a:p>
            <a:r>
              <a:rPr lang="zh-CN" altLang="en-US" dirty="0" smtClean="0"/>
              <a:t>缺点</a:t>
            </a:r>
            <a:endParaRPr lang="en-US" altLang="zh-CN" dirty="0" smtClean="0"/>
          </a:p>
          <a:p>
            <a:pPr lvl="1"/>
            <a:r>
              <a:rPr lang="zh-CN" altLang="en-US" dirty="0"/>
              <a:t>交互</a:t>
            </a:r>
            <a:r>
              <a:rPr lang="zh-CN" altLang="en-US" dirty="0" smtClean="0"/>
              <a:t>性弱，可用性差</a:t>
            </a:r>
            <a:endParaRPr lang="zh-CN" altLang="en-US" dirty="0"/>
          </a:p>
          <a:p>
            <a:pPr lvl="1"/>
            <a:r>
              <a:rPr lang="zh-CN" altLang="en-US" dirty="0" smtClean="0"/>
              <a:t>性能差</a:t>
            </a:r>
            <a:endParaRPr lang="zh-CN" altLang="en-US" dirty="0"/>
          </a:p>
          <a:p>
            <a:pPr lvl="1"/>
            <a:r>
              <a:rPr lang="zh-CN" altLang="en-US" dirty="0"/>
              <a:t>网络</a:t>
            </a:r>
            <a:r>
              <a:rPr lang="zh-CN" altLang="en-US" dirty="0" smtClean="0"/>
              <a:t>负载高</a:t>
            </a:r>
            <a:endParaRPr lang="zh-CN" altLang="en-US" dirty="0"/>
          </a:p>
          <a:p>
            <a:pPr lvl="1"/>
            <a:r>
              <a:rPr lang="zh-CN" altLang="en-US" dirty="0" smtClean="0"/>
              <a:t>安全性差</a:t>
            </a:r>
            <a:endParaRPr lang="zh-CN" altLang="en-US" dirty="0"/>
          </a:p>
          <a:p>
            <a:pPr lvl="1"/>
            <a:r>
              <a:rPr lang="zh-CN" altLang="en-US" dirty="0"/>
              <a:t>用户</a:t>
            </a:r>
            <a:r>
              <a:rPr lang="zh-CN" altLang="en-US" dirty="0" smtClean="0"/>
              <a:t>状态维护难</a:t>
            </a:r>
            <a:endParaRPr lang="en-US" altLang="zh-CN" dirty="0" smtClean="0"/>
          </a:p>
          <a:p>
            <a:pPr lvl="1"/>
            <a:r>
              <a:rPr lang="zh-CN" altLang="en-US" dirty="0" smtClean="0"/>
              <a:t>要求在线</a:t>
            </a:r>
            <a:endParaRPr lang="en-US" altLang="zh-CN" dirty="0" smtClean="0"/>
          </a:p>
          <a:p>
            <a:pPr lvl="1"/>
            <a:r>
              <a:rPr lang="zh-CN" altLang="en-US" dirty="0" smtClean="0"/>
              <a:t>单点故障</a:t>
            </a:r>
            <a:r>
              <a:rPr lang="en-US" altLang="zh-CN" dirty="0" smtClean="0"/>
              <a:t>*</a:t>
            </a:r>
          </a:p>
          <a:p>
            <a:pPr lvl="1"/>
            <a:r>
              <a:rPr lang="zh-CN" altLang="en-US" dirty="0" smtClean="0"/>
              <a:t>隐私问题</a:t>
            </a:r>
            <a:r>
              <a:rPr lang="en-US" altLang="zh-CN" dirty="0" smtClean="0"/>
              <a:t>*</a:t>
            </a:r>
            <a:endParaRPr lang="zh-CN" altLang="en-US" dirty="0"/>
          </a:p>
        </p:txBody>
      </p:sp>
    </p:spTree>
    <p:extLst>
      <p:ext uri="{BB962C8B-B14F-4D97-AF65-F5344CB8AC3E}">
        <p14:creationId xmlns:p14="http://schemas.microsoft.com/office/powerpoint/2010/main" val="340180374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smtClean="0"/>
              <a:t>应用所面临的</a:t>
            </a:r>
            <a:r>
              <a:rPr lang="zh-CN" altLang="en-US" dirty="0"/>
              <a:t>问题</a:t>
            </a:r>
          </a:p>
        </p:txBody>
      </p:sp>
      <p:sp>
        <p:nvSpPr>
          <p:cNvPr id="6" name="内容占位符 5"/>
          <p:cNvSpPr>
            <a:spLocks noGrp="1"/>
          </p:cNvSpPr>
          <p:nvPr>
            <p:ph idx="1"/>
          </p:nvPr>
        </p:nvSpPr>
        <p:spPr/>
        <p:txBody>
          <a:bodyPr/>
          <a:lstStyle/>
          <a:p>
            <a:r>
              <a:rPr lang="zh-CN" altLang="en-US" dirty="0" smtClean="0"/>
              <a:t>兼容性</a:t>
            </a:r>
            <a:r>
              <a:rPr lang="zh-CN" altLang="en-US" dirty="0"/>
              <a:t>问题（平台、浏览器、标准</a:t>
            </a:r>
            <a:r>
              <a:rPr lang="zh-CN" altLang="en-US" dirty="0" smtClean="0"/>
              <a:t>）</a:t>
            </a:r>
            <a:endParaRPr lang="en-US" altLang="zh-CN" dirty="0" smtClean="0"/>
          </a:p>
          <a:p>
            <a:r>
              <a:rPr lang="zh-CN" altLang="en-US" dirty="0"/>
              <a:t>用户状态</a:t>
            </a:r>
            <a:r>
              <a:rPr lang="zh-CN" altLang="en-US" dirty="0" smtClean="0"/>
              <a:t>保持</a:t>
            </a:r>
            <a:endParaRPr lang="en-US" altLang="zh-CN" dirty="0" smtClean="0"/>
          </a:p>
          <a:p>
            <a:r>
              <a:rPr lang="zh-CN" altLang="en-US" dirty="0" smtClean="0"/>
              <a:t>离线条件下应用处理</a:t>
            </a:r>
            <a:endParaRPr lang="en-US" altLang="zh-CN" dirty="0" smtClean="0"/>
          </a:p>
          <a:p>
            <a:r>
              <a:rPr lang="zh-CN" altLang="en-US" dirty="0"/>
              <a:t>异步访问</a:t>
            </a:r>
            <a:r>
              <a:rPr lang="zh-CN" altLang="en-US" dirty="0" smtClean="0"/>
              <a:t>服务器</a:t>
            </a:r>
            <a:endParaRPr lang="en-US" altLang="zh-CN" dirty="0" smtClean="0"/>
          </a:p>
          <a:p>
            <a:r>
              <a:rPr lang="zh-CN" altLang="en-US" dirty="0"/>
              <a:t>类桌面界面的</a:t>
            </a:r>
            <a:r>
              <a:rPr lang="zh-CN" altLang="en-US" dirty="0" smtClean="0"/>
              <a:t>实现</a:t>
            </a:r>
            <a:endParaRPr lang="en-US" altLang="zh-CN" dirty="0" smtClean="0"/>
          </a:p>
          <a:p>
            <a:r>
              <a:rPr lang="zh-CN" altLang="en-US" dirty="0"/>
              <a:t>安全性</a:t>
            </a:r>
            <a:endParaRPr lang="en-US" altLang="zh-CN" dirty="0" smtClean="0"/>
          </a:p>
          <a:p>
            <a:r>
              <a:rPr lang="zh-CN" altLang="en-US" dirty="0"/>
              <a:t>可用性、可访问</a:t>
            </a:r>
            <a:r>
              <a:rPr lang="zh-CN" altLang="en-US" dirty="0" smtClean="0"/>
              <a:t>性</a:t>
            </a:r>
            <a:endParaRPr lang="en-US" altLang="zh-CN" dirty="0" smtClean="0"/>
          </a:p>
          <a:p>
            <a:r>
              <a:rPr lang="zh-CN" altLang="en-US" dirty="0" smtClean="0"/>
              <a:t>性能提高、更多</a:t>
            </a:r>
            <a:r>
              <a:rPr lang="zh-CN" altLang="en-US" dirty="0"/>
              <a:t>资源的</a:t>
            </a:r>
            <a:r>
              <a:rPr lang="zh-CN" altLang="en-US" dirty="0" smtClean="0"/>
              <a:t>访问等</a:t>
            </a:r>
            <a:endParaRPr lang="zh-CN" altLang="en-US" dirty="0"/>
          </a:p>
        </p:txBody>
      </p:sp>
    </p:spTree>
    <p:extLst>
      <p:ext uri="{BB962C8B-B14F-4D97-AF65-F5344CB8AC3E}">
        <p14:creationId xmlns:p14="http://schemas.microsoft.com/office/powerpoint/2010/main" val="3161896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相关资源</a:t>
            </a:r>
            <a:endParaRPr lang="en-US" altLang="zh-CN" dirty="0"/>
          </a:p>
        </p:txBody>
      </p:sp>
    </p:spTree>
    <p:extLst>
      <p:ext uri="{BB962C8B-B14F-4D97-AF65-F5344CB8AC3E}">
        <p14:creationId xmlns:p14="http://schemas.microsoft.com/office/powerpoint/2010/main" val="420529228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课后阅读</a:t>
            </a:r>
            <a:endParaRPr lang="zh-CN" altLang="en-US" dirty="0"/>
          </a:p>
        </p:txBody>
      </p:sp>
      <p:sp>
        <p:nvSpPr>
          <p:cNvPr id="3" name="内容占位符 2"/>
          <p:cNvSpPr>
            <a:spLocks noGrp="1"/>
          </p:cNvSpPr>
          <p:nvPr>
            <p:ph idx="1"/>
          </p:nvPr>
        </p:nvSpPr>
        <p:spPr/>
        <p:txBody>
          <a:bodyPr/>
          <a:lstStyle/>
          <a:p>
            <a:r>
              <a:rPr lang="en-US" altLang="zh-CN" dirty="0" smtClean="0"/>
              <a:t>History </a:t>
            </a:r>
            <a:r>
              <a:rPr lang="en-US" altLang="zh-CN" dirty="0"/>
              <a:t>of the World Wide </a:t>
            </a:r>
            <a:r>
              <a:rPr lang="en-US" altLang="zh-CN" dirty="0" smtClean="0"/>
              <a:t>Web</a:t>
            </a:r>
            <a:r>
              <a:rPr lang="zh-CN" altLang="en-US" dirty="0" smtClean="0"/>
              <a:t>，</a:t>
            </a:r>
            <a:r>
              <a:rPr lang="en-US" altLang="zh-CN" dirty="0" smtClean="0">
                <a:hlinkClick r:id="rId2"/>
              </a:rPr>
              <a:t>http</a:t>
            </a:r>
            <a:r>
              <a:rPr lang="en-US" altLang="zh-CN" dirty="0">
                <a:hlinkClick r:id="rId2"/>
              </a:rPr>
              <a:t>://</a:t>
            </a:r>
            <a:r>
              <a:rPr lang="en-US" altLang="zh-CN" dirty="0" smtClean="0">
                <a:hlinkClick r:id="rId2"/>
              </a:rPr>
              <a:t>en.wikipedia.org/wiki/History_of_the_World_Wide_Web</a:t>
            </a:r>
            <a:r>
              <a:rPr lang="en-US" altLang="zh-CN" dirty="0" smtClean="0"/>
              <a:t> </a:t>
            </a:r>
          </a:p>
          <a:p>
            <a:r>
              <a:rPr lang="en-US" altLang="zh-CN" dirty="0"/>
              <a:t>What Is Web </a:t>
            </a:r>
            <a:r>
              <a:rPr lang="en-US" altLang="zh-CN" dirty="0" smtClean="0"/>
              <a:t>2.0</a:t>
            </a:r>
            <a:r>
              <a:rPr lang="zh-CN" altLang="en-US" dirty="0" smtClean="0"/>
              <a:t>，</a:t>
            </a:r>
            <a:r>
              <a:rPr lang="en-US" altLang="zh-CN" dirty="0" smtClean="0">
                <a:hlinkClick r:id="rId3"/>
              </a:rPr>
              <a:t>http</a:t>
            </a:r>
            <a:r>
              <a:rPr lang="en-US" altLang="zh-CN" dirty="0">
                <a:hlinkClick r:id="rId3"/>
              </a:rPr>
              <a:t>://</a:t>
            </a:r>
            <a:r>
              <a:rPr lang="en-US" altLang="zh-CN" dirty="0" smtClean="0">
                <a:hlinkClick r:id="rId3"/>
              </a:rPr>
              <a:t>oreilly.com/web2/archive/what-is-web-20.html</a:t>
            </a:r>
            <a:r>
              <a:rPr lang="en-US" altLang="zh-CN" dirty="0" smtClean="0"/>
              <a:t> </a:t>
            </a:r>
          </a:p>
          <a:p>
            <a:r>
              <a:rPr lang="en-US" altLang="zh-CN" dirty="0"/>
              <a:t>The Web Is Dead. Long Live the </a:t>
            </a:r>
            <a:r>
              <a:rPr lang="en-US" altLang="zh-CN" dirty="0" smtClean="0"/>
              <a:t>Internet</a:t>
            </a:r>
            <a:r>
              <a:rPr lang="zh-CN" altLang="en-US" dirty="0" smtClean="0"/>
              <a:t>，</a:t>
            </a:r>
            <a:r>
              <a:rPr lang="en-US" altLang="zh-CN" dirty="0">
                <a:hlinkClick r:id="rId4"/>
              </a:rPr>
              <a:t>http://</a:t>
            </a:r>
            <a:r>
              <a:rPr lang="en-US" altLang="zh-CN" dirty="0" smtClean="0">
                <a:hlinkClick r:id="rId4"/>
              </a:rPr>
              <a:t>www.wired.com/magazine/2010/08/ff_webrip/all/1</a:t>
            </a:r>
            <a:r>
              <a:rPr lang="en-US" altLang="zh-CN" dirty="0" smtClean="0"/>
              <a:t> </a:t>
            </a:r>
            <a:endParaRPr lang="zh-CN" altLang="en-US" dirty="0"/>
          </a:p>
        </p:txBody>
      </p:sp>
    </p:spTree>
    <p:extLst>
      <p:ext uri="{BB962C8B-B14F-4D97-AF65-F5344CB8AC3E}">
        <p14:creationId xmlns:p14="http://schemas.microsoft.com/office/powerpoint/2010/main" val="41088083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sz="half" idx="1"/>
          </p:nvPr>
        </p:nvSpPr>
        <p:spPr/>
        <p:txBody>
          <a:bodyPr/>
          <a:lstStyle/>
          <a:p>
            <a:r>
              <a:rPr lang="en-US" altLang="zh-CN" dirty="0" smtClean="0"/>
              <a:t>1969 DoD</a:t>
            </a:r>
            <a:r>
              <a:rPr lang="zh-CN" altLang="en-US" dirty="0" smtClean="0"/>
              <a:t>支持的</a:t>
            </a:r>
            <a:r>
              <a:rPr lang="en-US" altLang="zh-CN" dirty="0" err="1" smtClean="0"/>
              <a:t>ARPAnet</a:t>
            </a:r>
            <a:r>
              <a:rPr lang="zh-CN" altLang="en-US" dirty="0" smtClean="0"/>
              <a:t>第一个节点在</a:t>
            </a:r>
            <a:r>
              <a:rPr lang="en-US" altLang="zh-CN" dirty="0" smtClean="0"/>
              <a:t>UCLA</a:t>
            </a:r>
            <a:r>
              <a:rPr lang="zh-CN" altLang="en-US" dirty="0" smtClean="0"/>
              <a:t>建立</a:t>
            </a:r>
            <a:endParaRPr lang="en-US" altLang="zh-CN" dirty="0" smtClean="0"/>
          </a:p>
          <a:p>
            <a:endParaRPr lang="en-US" altLang="zh-CN" dirty="0" smtClean="0"/>
          </a:p>
          <a:p>
            <a:r>
              <a:rPr lang="en-US" altLang="zh-CN" dirty="0" smtClean="0"/>
              <a:t>1986 NSF</a:t>
            </a:r>
            <a:r>
              <a:rPr lang="zh-CN" altLang="en-US" dirty="0" smtClean="0"/>
              <a:t>支持的</a:t>
            </a:r>
            <a:r>
              <a:rPr lang="en-US" altLang="zh-CN" dirty="0" err="1" smtClean="0"/>
              <a:t>NSFnet</a:t>
            </a:r>
            <a:r>
              <a:rPr lang="zh-CN" altLang="en-US" dirty="0" smtClean="0"/>
              <a:t>成为第一个美国全国性网络</a:t>
            </a:r>
            <a:endParaRPr lang="zh-CN" altLang="en-US" dirty="0"/>
          </a:p>
        </p:txBody>
      </p:sp>
      <p:pic>
        <p:nvPicPr>
          <p:cNvPr id="5" name="图片 4"/>
          <p:cNvPicPr>
            <a:picLocks noChangeAspect="1"/>
          </p:cNvPicPr>
          <p:nvPr/>
        </p:nvPicPr>
        <p:blipFill>
          <a:blip r:embed="rId3"/>
          <a:stretch>
            <a:fillRect/>
          </a:stretch>
        </p:blipFill>
        <p:spPr>
          <a:xfrm>
            <a:off x="6528049" y="620688"/>
            <a:ext cx="3495675" cy="2686050"/>
          </a:xfrm>
          <a:prstGeom prst="rect">
            <a:avLst/>
          </a:prstGeom>
        </p:spPr>
      </p:pic>
      <p:pic>
        <p:nvPicPr>
          <p:cNvPr id="6" name="图片 5"/>
          <p:cNvPicPr>
            <a:picLocks noChangeAspect="1"/>
          </p:cNvPicPr>
          <p:nvPr/>
        </p:nvPicPr>
        <p:blipFill>
          <a:blip r:embed="rId4"/>
          <a:stretch>
            <a:fillRect/>
          </a:stretch>
        </p:blipFill>
        <p:spPr>
          <a:xfrm>
            <a:off x="6528049" y="3468028"/>
            <a:ext cx="3552698" cy="2697276"/>
          </a:xfrm>
          <a:prstGeom prst="rect">
            <a:avLst/>
          </a:prstGeom>
        </p:spPr>
      </p:pic>
    </p:spTree>
    <p:extLst>
      <p:ext uri="{BB962C8B-B14F-4D97-AF65-F5344CB8AC3E}">
        <p14:creationId xmlns:p14="http://schemas.microsoft.com/office/powerpoint/2010/main" val="70403337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课后阅读</a:t>
            </a:r>
          </a:p>
        </p:txBody>
      </p:sp>
      <p:sp>
        <p:nvSpPr>
          <p:cNvPr id="3" name="内容占位符 2"/>
          <p:cNvSpPr>
            <a:spLocks noGrp="1"/>
          </p:cNvSpPr>
          <p:nvPr>
            <p:ph idx="1"/>
          </p:nvPr>
        </p:nvSpPr>
        <p:spPr/>
        <p:txBody>
          <a:bodyPr/>
          <a:lstStyle/>
          <a:p>
            <a:r>
              <a:rPr lang="en-US" altLang="zh-CN" dirty="0"/>
              <a:t>The History of Computers in a </a:t>
            </a:r>
            <a:r>
              <a:rPr lang="en-US" altLang="zh-CN" dirty="0" smtClean="0"/>
              <a:t>Nutshell</a:t>
            </a:r>
            <a:r>
              <a:rPr lang="zh-CN" altLang="en-US" dirty="0" smtClean="0"/>
              <a:t>，</a:t>
            </a:r>
            <a:r>
              <a:rPr lang="en-US" altLang="zh-CN" dirty="0">
                <a:hlinkClick r:id="rId2"/>
              </a:rPr>
              <a:t>http://sixrevisions.com/resources/the-history-of-computers-in-a-nutshell</a:t>
            </a:r>
            <a:r>
              <a:rPr lang="en-US" altLang="zh-CN" dirty="0" smtClean="0">
                <a:hlinkClick r:id="rId2"/>
              </a:rPr>
              <a:t>/</a:t>
            </a:r>
            <a:endParaRPr lang="en-US" altLang="zh-CN" dirty="0" smtClean="0"/>
          </a:p>
          <a:p>
            <a:r>
              <a:rPr lang="en-US" altLang="zh-CN" dirty="0"/>
              <a:t>The History of the Internet in a </a:t>
            </a:r>
            <a:r>
              <a:rPr lang="en-US" altLang="zh-CN" dirty="0" smtClean="0"/>
              <a:t>Nutshell</a:t>
            </a:r>
            <a:r>
              <a:rPr lang="zh-CN" altLang="en-US" dirty="0" smtClean="0"/>
              <a:t>，</a:t>
            </a:r>
            <a:r>
              <a:rPr lang="en-US" altLang="zh-CN" dirty="0">
                <a:hlinkClick r:id="rId3"/>
              </a:rPr>
              <a:t>http://sixrevisions.com/resources/the-history-of-the-internet-in-a-nutshell</a:t>
            </a:r>
            <a:r>
              <a:rPr lang="en-US" altLang="zh-CN" dirty="0" smtClean="0">
                <a:hlinkClick r:id="rId3"/>
              </a:rPr>
              <a:t>/</a:t>
            </a:r>
            <a:endParaRPr lang="en-US" altLang="zh-CN" dirty="0" smtClean="0"/>
          </a:p>
          <a:p>
            <a:r>
              <a:rPr lang="en-US" altLang="zh-CN" dirty="0"/>
              <a:t>The History of Web </a:t>
            </a:r>
            <a:r>
              <a:rPr lang="en-US" altLang="zh-CN" dirty="0" smtClean="0"/>
              <a:t>Browsers</a:t>
            </a:r>
            <a:r>
              <a:rPr lang="zh-CN" altLang="en-US" dirty="0" smtClean="0"/>
              <a:t>，</a:t>
            </a:r>
            <a:r>
              <a:rPr lang="en-US" altLang="zh-CN" dirty="0">
                <a:hlinkClick r:id="rId4"/>
              </a:rPr>
              <a:t>http://sixrevisions.com/web-development/the-history-of-web-browsers</a:t>
            </a:r>
            <a:r>
              <a:rPr lang="en-US" altLang="zh-CN" dirty="0" smtClean="0">
                <a:hlinkClick r:id="rId4"/>
              </a:rPr>
              <a:t>/</a:t>
            </a:r>
            <a:r>
              <a:rPr lang="en-US" altLang="zh-CN" dirty="0" smtClean="0"/>
              <a:t> </a:t>
            </a:r>
            <a:endParaRPr lang="zh-CN" altLang="en-US" dirty="0"/>
          </a:p>
        </p:txBody>
      </p:sp>
    </p:spTree>
    <p:extLst>
      <p:ext uri="{BB962C8B-B14F-4D97-AF65-F5344CB8AC3E}">
        <p14:creationId xmlns:p14="http://schemas.microsoft.com/office/powerpoint/2010/main" val="208605498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课后阅读</a:t>
            </a:r>
          </a:p>
        </p:txBody>
      </p:sp>
      <p:sp>
        <p:nvSpPr>
          <p:cNvPr id="3" name="内容占位符 2"/>
          <p:cNvSpPr>
            <a:spLocks noGrp="1"/>
          </p:cNvSpPr>
          <p:nvPr>
            <p:ph idx="1"/>
          </p:nvPr>
        </p:nvSpPr>
        <p:spPr/>
        <p:txBody>
          <a:bodyPr/>
          <a:lstStyle/>
          <a:p>
            <a:r>
              <a:rPr lang="zh-CN" altLang="en-US" dirty="0"/>
              <a:t>你应该知道的互联网创新</a:t>
            </a:r>
            <a:r>
              <a:rPr lang="zh-CN" altLang="en-US" dirty="0" smtClean="0"/>
              <a:t>史，</a:t>
            </a:r>
            <a:r>
              <a:rPr lang="en-US" altLang="zh-CN" dirty="0">
                <a:hlinkClick r:id="rId2"/>
              </a:rPr>
              <a:t>http://</a:t>
            </a:r>
            <a:r>
              <a:rPr lang="en-US" altLang="zh-CN" dirty="0" smtClean="0">
                <a:hlinkClick r:id="rId2"/>
              </a:rPr>
              <a:t>www.huxiu.com/article/8677/1.html</a:t>
            </a:r>
            <a:r>
              <a:rPr lang="en-US" altLang="zh-CN" dirty="0" smtClean="0"/>
              <a:t> </a:t>
            </a:r>
            <a:endParaRPr lang="en-US" altLang="zh-CN" dirty="0"/>
          </a:p>
          <a:p>
            <a:r>
              <a:rPr lang="zh-CN" altLang="en-US" dirty="0" smtClean="0"/>
              <a:t>当</a:t>
            </a:r>
            <a:r>
              <a:rPr lang="zh-CN" altLang="en-US" dirty="0"/>
              <a:t>你输入一个网址的时候，实际会发生什么</a:t>
            </a:r>
            <a:r>
              <a:rPr lang="en-US" altLang="zh-CN" dirty="0" smtClean="0"/>
              <a:t>? </a:t>
            </a:r>
            <a:r>
              <a:rPr lang="en-US" altLang="zh-CN" dirty="0" smtClean="0">
                <a:hlinkClick r:id="rId3"/>
              </a:rPr>
              <a:t>http</a:t>
            </a:r>
            <a:r>
              <a:rPr lang="en-US" altLang="zh-CN" dirty="0">
                <a:hlinkClick r:id="rId3"/>
              </a:rPr>
              <a:t>://blog.jobbole.com/33951</a:t>
            </a:r>
            <a:r>
              <a:rPr lang="en-US" altLang="zh-CN" dirty="0" smtClean="0">
                <a:hlinkClick r:id="rId3"/>
              </a:rPr>
              <a:t>/</a:t>
            </a:r>
            <a:r>
              <a:rPr lang="en-US" altLang="zh-CN" dirty="0" smtClean="0"/>
              <a:t> </a:t>
            </a:r>
          </a:p>
          <a:p>
            <a:r>
              <a:rPr lang="en-US" altLang="zh-CN" dirty="0"/>
              <a:t>The Nine Pillars of Successful Web Teams</a:t>
            </a:r>
            <a:r>
              <a:rPr lang="zh-CN" altLang="en-US" dirty="0"/>
              <a:t>， </a:t>
            </a:r>
            <a:r>
              <a:rPr lang="en-US" altLang="zh-CN" dirty="0">
                <a:hlinkClick r:id="rId4"/>
              </a:rPr>
              <a:t>http://www.adaptivepath.com/ideas/nine-pillars-of-successful-web-teams</a:t>
            </a:r>
            <a:r>
              <a:rPr lang="en-US" altLang="zh-CN" dirty="0"/>
              <a:t> </a:t>
            </a:r>
          </a:p>
          <a:p>
            <a:endParaRPr lang="zh-CN" altLang="en-US" dirty="0"/>
          </a:p>
        </p:txBody>
      </p:sp>
    </p:spTree>
    <p:extLst>
      <p:ext uri="{BB962C8B-B14F-4D97-AF65-F5344CB8AC3E}">
        <p14:creationId xmlns:p14="http://schemas.microsoft.com/office/powerpoint/2010/main" val="60133562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网上资源</a:t>
            </a:r>
            <a:endParaRPr lang="zh-CN" altLang="en-US" dirty="0"/>
          </a:p>
        </p:txBody>
      </p:sp>
      <p:sp>
        <p:nvSpPr>
          <p:cNvPr id="3" name="内容占位符 2"/>
          <p:cNvSpPr>
            <a:spLocks noGrp="1"/>
          </p:cNvSpPr>
          <p:nvPr>
            <p:ph idx="1"/>
          </p:nvPr>
        </p:nvSpPr>
        <p:spPr/>
        <p:txBody>
          <a:bodyPr/>
          <a:lstStyle/>
          <a:p>
            <a:r>
              <a:rPr lang="en-US" altLang="zh-CN" dirty="0" smtClean="0"/>
              <a:t>Web Style Guide 3</a:t>
            </a:r>
            <a:r>
              <a:rPr lang="en-US" altLang="zh-CN" baseline="30000" dirty="0" smtClean="0"/>
              <a:t>rd</a:t>
            </a:r>
            <a:r>
              <a:rPr lang="en-US" altLang="zh-CN" dirty="0" smtClean="0"/>
              <a:t> Edition Online</a:t>
            </a:r>
            <a:r>
              <a:rPr lang="zh-CN" altLang="en-US" dirty="0" smtClean="0"/>
              <a:t>，</a:t>
            </a:r>
            <a:r>
              <a:rPr lang="en-US" altLang="zh-CN" dirty="0" smtClean="0">
                <a:hlinkClick r:id="rId2"/>
              </a:rPr>
              <a:t>http</a:t>
            </a:r>
            <a:r>
              <a:rPr lang="en-US" altLang="zh-CN" dirty="0">
                <a:hlinkClick r:id="rId2"/>
              </a:rPr>
              <a:t>://</a:t>
            </a:r>
            <a:r>
              <a:rPr lang="en-US" altLang="zh-CN" dirty="0" smtClean="0">
                <a:hlinkClick r:id="rId2"/>
              </a:rPr>
              <a:t>www.webstyleguide.com/wsg3/index.html</a:t>
            </a:r>
            <a:r>
              <a:rPr lang="en-US" altLang="zh-CN" dirty="0" smtClean="0"/>
              <a:t> </a:t>
            </a:r>
          </a:p>
          <a:p>
            <a:r>
              <a:rPr lang="en-US" altLang="zh-CN" dirty="0"/>
              <a:t>Can I use</a:t>
            </a:r>
            <a:r>
              <a:rPr lang="zh-CN" altLang="en-US" dirty="0"/>
              <a:t>，</a:t>
            </a:r>
            <a:r>
              <a:rPr lang="en-US" altLang="zh-CN">
                <a:hlinkClick r:id="rId3"/>
              </a:rPr>
              <a:t>https://caniuse.com/#</a:t>
            </a:r>
            <a:r>
              <a:rPr lang="en-US" altLang="zh-CN" smtClean="0">
                <a:hlinkClick r:id="rId3"/>
              </a:rPr>
              <a:t>home</a:t>
            </a:r>
            <a:endParaRPr lang="en-US" altLang="zh-CN" smtClean="0"/>
          </a:p>
          <a:p>
            <a:r>
              <a:rPr lang="en-US" altLang="zh-CN" dirty="0" smtClean="0"/>
              <a:t>Peter-Paul Koch’s Website</a:t>
            </a:r>
            <a:r>
              <a:rPr lang="zh-CN" altLang="en-US" dirty="0" smtClean="0"/>
              <a:t>，</a:t>
            </a:r>
            <a:r>
              <a:rPr lang="en-US" altLang="zh-CN" dirty="0" smtClean="0">
                <a:hlinkClick r:id="rId4"/>
              </a:rPr>
              <a:t>http</a:t>
            </a:r>
            <a:r>
              <a:rPr lang="en-US" altLang="zh-CN" dirty="0">
                <a:hlinkClick r:id="rId4"/>
              </a:rPr>
              <a:t>://www.quirksmode.org</a:t>
            </a:r>
            <a:r>
              <a:rPr lang="en-US" altLang="zh-CN" dirty="0" smtClean="0">
                <a:hlinkClick r:id="rId4"/>
              </a:rPr>
              <a:t>/</a:t>
            </a:r>
            <a:r>
              <a:rPr lang="en-US" altLang="zh-CN" dirty="0" smtClean="0"/>
              <a:t> </a:t>
            </a:r>
          </a:p>
          <a:p>
            <a:r>
              <a:rPr lang="en-US" altLang="zh-CN" dirty="0" smtClean="0"/>
              <a:t>Jesse </a:t>
            </a:r>
            <a:r>
              <a:rPr lang="en-US" altLang="zh-CN" dirty="0"/>
              <a:t>James </a:t>
            </a:r>
            <a:r>
              <a:rPr lang="en-US" altLang="zh-CN" dirty="0" smtClean="0"/>
              <a:t>Garrett’s </a:t>
            </a:r>
            <a:r>
              <a:rPr lang="en-US" altLang="zh-CN" dirty="0"/>
              <a:t>Website</a:t>
            </a:r>
            <a:r>
              <a:rPr lang="zh-CN" altLang="en-US" dirty="0" smtClean="0"/>
              <a:t>，</a:t>
            </a:r>
            <a:r>
              <a:rPr lang="en-US" altLang="zh-CN" dirty="0"/>
              <a:t> </a:t>
            </a:r>
            <a:r>
              <a:rPr lang="en-US" altLang="zh-CN" dirty="0">
                <a:hlinkClick r:id="rId5"/>
              </a:rPr>
              <a:t>http://www.jjg.net/ia</a:t>
            </a:r>
            <a:r>
              <a:rPr lang="en-US" altLang="zh-CN" dirty="0" smtClean="0">
                <a:hlinkClick r:id="rId5"/>
              </a:rPr>
              <a:t>/</a:t>
            </a:r>
            <a:r>
              <a:rPr lang="en-US" altLang="zh-CN" dirty="0" smtClean="0"/>
              <a:t> </a:t>
            </a:r>
            <a:endParaRPr lang="en-US" altLang="zh-CN" dirty="0"/>
          </a:p>
        </p:txBody>
      </p:sp>
    </p:spTree>
    <p:extLst>
      <p:ext uri="{BB962C8B-B14F-4D97-AF65-F5344CB8AC3E}">
        <p14:creationId xmlns:p14="http://schemas.microsoft.com/office/powerpoint/2010/main" val="164634967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5" name="内容占位符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73402" y="1905000"/>
            <a:ext cx="3168396" cy="4114800"/>
          </a:xfrm>
        </p:spPr>
      </p:pic>
      <p:pic>
        <p:nvPicPr>
          <p:cNvPr id="6" name="内容占位符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414209" y="1905000"/>
            <a:ext cx="3053181" cy="4114800"/>
          </a:xfrm>
        </p:spPr>
      </p:pic>
    </p:spTree>
    <p:extLst>
      <p:ext uri="{BB962C8B-B14F-4D97-AF65-F5344CB8AC3E}">
        <p14:creationId xmlns:p14="http://schemas.microsoft.com/office/powerpoint/2010/main" val="81122128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5" name="内容占位符 6"/>
          <p:cNvPicPr>
            <a:picLocks noGrp="1" noChangeAspect="1"/>
          </p:cNvPicPr>
          <p:nvPr>
            <p:ph sz="half" idx="1"/>
          </p:nvPr>
        </p:nvPicPr>
        <p:blipFill>
          <a:blip r:embed="rId2"/>
          <a:stretch>
            <a:fillRect/>
          </a:stretch>
        </p:blipFill>
        <p:spPr>
          <a:xfrm>
            <a:off x="2286000" y="1905000"/>
            <a:ext cx="2743200" cy="4114800"/>
          </a:xfrm>
          <a:prstGeom prst="rect">
            <a:avLst/>
          </a:prstGeom>
        </p:spPr>
      </p:pic>
      <p:pic>
        <p:nvPicPr>
          <p:cNvPr id="6" name="内容占位符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48372" y="1905000"/>
            <a:ext cx="3184855" cy="4114800"/>
          </a:xfrm>
        </p:spPr>
      </p:pic>
    </p:spTree>
    <p:extLst>
      <p:ext uri="{BB962C8B-B14F-4D97-AF65-F5344CB8AC3E}">
        <p14:creationId xmlns:p14="http://schemas.microsoft.com/office/powerpoint/2010/main" val="419903510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Q &amp; A</a:t>
            </a:r>
            <a:endParaRPr lang="zh-CN" altLang="en-US" dirty="0"/>
          </a:p>
        </p:txBody>
      </p:sp>
    </p:spTree>
    <p:extLst>
      <p:ext uri="{BB962C8B-B14F-4D97-AF65-F5344CB8AC3E}">
        <p14:creationId xmlns:p14="http://schemas.microsoft.com/office/powerpoint/2010/main" val="319793839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zh-CN" altLang="en-US" dirty="0"/>
              <a:t>附录</a:t>
            </a:r>
            <a:r>
              <a:rPr lang="en-US" altLang="zh-CN" dirty="0"/>
              <a:t>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标准化组织</a:t>
            </a:r>
            <a:endParaRPr lang="en-US" altLang="zh-CN" dirty="0"/>
          </a:p>
        </p:txBody>
      </p:sp>
    </p:spTree>
    <p:extLst>
      <p:ext uri="{BB962C8B-B14F-4D97-AF65-F5344CB8AC3E}">
        <p14:creationId xmlns:p14="http://schemas.microsoft.com/office/powerpoint/2010/main" val="252607781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p:cNvSpPr>
            <a:spLocks noGrp="1" noChangeArrowheads="1"/>
          </p:cNvSpPr>
          <p:nvPr>
            <p:ph type="title"/>
          </p:nvPr>
        </p:nvSpPr>
        <p:spPr/>
        <p:txBody>
          <a:bodyPr/>
          <a:lstStyle/>
          <a:p>
            <a:r>
              <a:rPr lang="zh-CN" altLang="en-US" dirty="0"/>
              <a:t>更多</a:t>
            </a:r>
            <a:r>
              <a:rPr lang="zh-CN" altLang="en-US" dirty="0" smtClean="0"/>
              <a:t>标准化</a:t>
            </a:r>
            <a:r>
              <a:rPr lang="zh-CN" altLang="en-US" dirty="0"/>
              <a:t>组织</a:t>
            </a:r>
          </a:p>
        </p:txBody>
      </p:sp>
      <p:sp>
        <p:nvSpPr>
          <p:cNvPr id="110182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万维网委员会</a:t>
            </a:r>
          </a:p>
          <a:p>
            <a:pPr lvl="1"/>
            <a:r>
              <a:rPr lang="en-US" altLang="zh-CN" dirty="0"/>
              <a:t>W3C, World Wide Web Consortium</a:t>
            </a:r>
          </a:p>
          <a:p>
            <a:pPr lvl="1"/>
            <a:r>
              <a:rPr lang="en-US" altLang="zh-CN" dirty="0">
                <a:hlinkClick r:id="rId2"/>
              </a:rPr>
              <a:t>http://www.w3c.org</a:t>
            </a:r>
            <a:endParaRPr lang="en-US" altLang="zh-CN" dirty="0"/>
          </a:p>
          <a:p>
            <a:r>
              <a:rPr lang="zh-CN" altLang="en-US" dirty="0"/>
              <a:t>国际标准化组织</a:t>
            </a:r>
          </a:p>
          <a:p>
            <a:pPr lvl="1"/>
            <a:r>
              <a:rPr lang="en-US" altLang="zh-CN" dirty="0"/>
              <a:t>ISO, International Organization for Standardization</a:t>
            </a:r>
          </a:p>
          <a:p>
            <a:pPr lvl="1"/>
            <a:r>
              <a:rPr lang="en-US" altLang="zh-CN" dirty="0">
                <a:hlinkClick r:id="rId3"/>
              </a:rPr>
              <a:t>http://www.iso.ch</a:t>
            </a:r>
            <a:endParaRPr lang="en-US" altLang="zh-CN" dirty="0"/>
          </a:p>
          <a:p>
            <a:r>
              <a:rPr lang="zh-CN" altLang="en-US" dirty="0"/>
              <a:t>国际工程联盟</a:t>
            </a:r>
          </a:p>
          <a:p>
            <a:pPr lvl="1"/>
            <a:r>
              <a:rPr lang="en-US" altLang="zh-CN" dirty="0"/>
              <a:t>IEC, International Engineering Consortium</a:t>
            </a:r>
          </a:p>
          <a:p>
            <a:pPr lvl="1"/>
            <a:r>
              <a:rPr lang="en-US" altLang="zh-CN" dirty="0">
                <a:hlinkClick r:id="rId4"/>
              </a:rPr>
              <a:t>http://www.iec.org</a:t>
            </a:r>
            <a:endParaRPr lang="en-US" altLang="zh-CN" dirty="0"/>
          </a:p>
        </p:txBody>
      </p:sp>
    </p:spTree>
    <p:extLst>
      <p:ext uri="{BB962C8B-B14F-4D97-AF65-F5344CB8AC3E}">
        <p14:creationId xmlns:p14="http://schemas.microsoft.com/office/powerpoint/2010/main" val="150418901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0" name="Rectangle 2"/>
          <p:cNvSpPr>
            <a:spLocks noGrp="1" noChangeArrowheads="1"/>
          </p:cNvSpPr>
          <p:nvPr>
            <p:ph type="title"/>
          </p:nvPr>
        </p:nvSpPr>
        <p:spPr/>
        <p:txBody>
          <a:bodyPr/>
          <a:lstStyle/>
          <a:p>
            <a:r>
              <a:rPr lang="zh-CN" altLang="en-US" dirty="0" smtClean="0"/>
              <a:t>更多标准化</a:t>
            </a:r>
            <a:r>
              <a:rPr lang="zh-CN" altLang="en-US" dirty="0"/>
              <a:t>组织</a:t>
            </a:r>
          </a:p>
        </p:txBody>
      </p:sp>
      <p:sp>
        <p:nvSpPr>
          <p:cNvPr id="1102851"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Unicode</a:t>
            </a:r>
            <a:r>
              <a:rPr lang="zh-CN" altLang="en-US" dirty="0"/>
              <a:t>联盟</a:t>
            </a:r>
          </a:p>
          <a:p>
            <a:pPr lvl="1"/>
            <a:r>
              <a:rPr lang="en-US" altLang="zh-CN" dirty="0">
                <a:hlinkClick r:id="rId2"/>
              </a:rPr>
              <a:t>http://www.unicode.org</a:t>
            </a:r>
            <a:endParaRPr lang="en-US" altLang="zh-CN" dirty="0"/>
          </a:p>
          <a:p>
            <a:r>
              <a:rPr lang="en-US" altLang="zh-CN" dirty="0"/>
              <a:t>Internet</a:t>
            </a:r>
            <a:r>
              <a:rPr lang="zh-CN" altLang="en-US" dirty="0"/>
              <a:t>工程任务组</a:t>
            </a:r>
          </a:p>
          <a:p>
            <a:pPr lvl="1"/>
            <a:r>
              <a:rPr lang="en-US" altLang="zh-CN" dirty="0"/>
              <a:t>IETF, Internet Engineering Task Force</a:t>
            </a:r>
          </a:p>
          <a:p>
            <a:pPr lvl="1"/>
            <a:r>
              <a:rPr lang="en-US" altLang="zh-CN" dirty="0">
                <a:hlinkClick r:id="rId3"/>
              </a:rPr>
              <a:t>http://</a:t>
            </a:r>
            <a:r>
              <a:rPr lang="en-US" altLang="zh-CN" dirty="0" smtClean="0">
                <a:hlinkClick r:id="rId3"/>
              </a:rPr>
              <a:t>www.ietf.org</a:t>
            </a:r>
            <a:endParaRPr lang="en-US" altLang="zh-CN" dirty="0" smtClean="0"/>
          </a:p>
          <a:p>
            <a:r>
              <a:rPr lang="zh-CN" altLang="en-US" dirty="0"/>
              <a:t>因特网号码分配管理局</a:t>
            </a:r>
          </a:p>
          <a:p>
            <a:pPr lvl="1"/>
            <a:r>
              <a:rPr lang="en-US" altLang="zh-CN" dirty="0"/>
              <a:t>IANA, Internet Assigned Number Authority</a:t>
            </a:r>
          </a:p>
          <a:p>
            <a:pPr lvl="1"/>
            <a:r>
              <a:rPr lang="en-US" altLang="zh-CN" dirty="0">
                <a:hlinkClick r:id="rId4"/>
              </a:rPr>
              <a:t>http://</a:t>
            </a:r>
            <a:r>
              <a:rPr lang="en-US" altLang="zh-CN" dirty="0" smtClean="0">
                <a:hlinkClick r:id="rId4"/>
              </a:rPr>
              <a:t>www.iana.org</a:t>
            </a:r>
            <a:endParaRPr lang="en-US" altLang="zh-CN" dirty="0"/>
          </a:p>
        </p:txBody>
      </p:sp>
    </p:spTree>
    <p:extLst>
      <p:ext uri="{BB962C8B-B14F-4D97-AF65-F5344CB8AC3E}">
        <p14:creationId xmlns:p14="http://schemas.microsoft.com/office/powerpoint/2010/main" val="215468471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p:cNvSpPr>
            <a:spLocks noGrp="1" noChangeArrowheads="1"/>
          </p:cNvSpPr>
          <p:nvPr>
            <p:ph type="title"/>
          </p:nvPr>
        </p:nvSpPr>
        <p:spPr/>
        <p:txBody>
          <a:bodyPr/>
          <a:lstStyle/>
          <a:p>
            <a:r>
              <a:rPr lang="zh-CN" altLang="en-US" dirty="0" smtClean="0"/>
              <a:t>更多标准化</a:t>
            </a:r>
            <a:r>
              <a:rPr lang="zh-CN" altLang="en-US" dirty="0"/>
              <a:t>组织</a:t>
            </a:r>
          </a:p>
        </p:txBody>
      </p:sp>
      <p:sp>
        <p:nvSpPr>
          <p:cNvPr id="110387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互联网</a:t>
            </a:r>
            <a:r>
              <a:rPr lang="zh-CN" altLang="en-US" dirty="0"/>
              <a:t>名称与数字地址分配</a:t>
            </a:r>
            <a:r>
              <a:rPr lang="zh-CN" altLang="en-US" dirty="0" smtClean="0"/>
              <a:t>机构</a:t>
            </a:r>
            <a:endParaRPr lang="en-US" altLang="zh-CN" dirty="0" smtClean="0"/>
          </a:p>
          <a:p>
            <a:pPr lvl="1"/>
            <a:r>
              <a:rPr lang="en-US" altLang="zh-CN" dirty="0" smtClean="0"/>
              <a:t>ICANN, The </a:t>
            </a:r>
            <a:r>
              <a:rPr lang="en-US" altLang="zh-CN" dirty="0"/>
              <a:t>Internet Corporation for Assigned Names and </a:t>
            </a:r>
            <a:r>
              <a:rPr lang="en-US" altLang="zh-CN" dirty="0" smtClean="0"/>
              <a:t>Numbers</a:t>
            </a:r>
          </a:p>
          <a:p>
            <a:pPr lvl="1"/>
            <a:r>
              <a:rPr lang="en-US" altLang="zh-CN" dirty="0" smtClean="0">
                <a:hlinkClick r:id="rId3"/>
              </a:rPr>
              <a:t>www.icann.org</a:t>
            </a:r>
            <a:r>
              <a:rPr lang="en-US" altLang="zh-CN" dirty="0" smtClean="0"/>
              <a:t> </a:t>
            </a:r>
          </a:p>
          <a:p>
            <a:r>
              <a:rPr lang="zh-CN" altLang="en-US" dirty="0" smtClean="0"/>
              <a:t>结构化</a:t>
            </a:r>
            <a:r>
              <a:rPr lang="zh-CN" altLang="en-US" dirty="0"/>
              <a:t>信息标准发展组织</a:t>
            </a:r>
          </a:p>
          <a:p>
            <a:pPr lvl="1"/>
            <a:r>
              <a:rPr lang="en-US" altLang="zh-CN" dirty="0"/>
              <a:t>OASIS, Organization for the Advancement of structured Information Standards</a:t>
            </a:r>
          </a:p>
          <a:p>
            <a:pPr lvl="1"/>
            <a:r>
              <a:rPr lang="en-US" altLang="zh-CN" dirty="0">
                <a:hlinkClick r:id="rId4"/>
              </a:rPr>
              <a:t>http://www.oasis-open.org</a:t>
            </a:r>
            <a:endParaRPr lang="en-US" altLang="zh-CN" dirty="0"/>
          </a:p>
        </p:txBody>
      </p:sp>
    </p:spTree>
    <p:extLst>
      <p:ext uri="{BB962C8B-B14F-4D97-AF65-F5344CB8AC3E}">
        <p14:creationId xmlns:p14="http://schemas.microsoft.com/office/powerpoint/2010/main" val="1149726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a:t>1974.5 </a:t>
            </a:r>
            <a:r>
              <a:rPr lang="en-US" altLang="zh-CN" dirty="0" err="1"/>
              <a:t>Vint</a:t>
            </a:r>
            <a:r>
              <a:rPr lang="en-US" altLang="zh-CN" dirty="0"/>
              <a:t> </a:t>
            </a:r>
            <a:r>
              <a:rPr lang="en-US" altLang="zh-CN" dirty="0" smtClean="0"/>
              <a:t>Cerf</a:t>
            </a:r>
            <a:r>
              <a:rPr lang="zh-CN" altLang="en-US" dirty="0" smtClean="0"/>
              <a:t>和</a:t>
            </a:r>
            <a:r>
              <a:rPr lang="en-US" altLang="zh-CN" dirty="0" smtClean="0"/>
              <a:t>Bob Kahn</a:t>
            </a:r>
            <a:r>
              <a:rPr lang="zh-CN" altLang="en-US" dirty="0" smtClean="0"/>
              <a:t>发表了</a:t>
            </a:r>
            <a:r>
              <a:rPr lang="en-US" altLang="zh-CN" dirty="0" smtClean="0"/>
              <a:t>TCP/IP</a:t>
            </a:r>
            <a:r>
              <a:rPr lang="zh-CN" altLang="en-US" dirty="0" smtClean="0"/>
              <a:t>的论文</a:t>
            </a:r>
            <a:endParaRPr lang="en-US" altLang="zh-CN" dirty="0" smtClean="0"/>
          </a:p>
          <a:p>
            <a:r>
              <a:rPr lang="en-US" altLang="zh-CN" dirty="0" smtClean="0"/>
              <a:t>1983.1.1 ARPANET</a:t>
            </a:r>
            <a:r>
              <a:rPr lang="zh-CN" altLang="en-US" dirty="0"/>
              <a:t>完全</a:t>
            </a:r>
            <a:r>
              <a:rPr lang="zh-CN" altLang="en-US" dirty="0" smtClean="0"/>
              <a:t>切换到</a:t>
            </a:r>
            <a:r>
              <a:rPr lang="en-US" altLang="zh-CN" dirty="0" smtClean="0"/>
              <a:t>TCP/IP</a:t>
            </a:r>
            <a:r>
              <a:rPr lang="zh-CN" altLang="en-US" dirty="0" smtClean="0"/>
              <a:t>基础上</a:t>
            </a:r>
            <a:endParaRPr lang="en-US" altLang="zh-CN" dirty="0" smtClean="0"/>
          </a:p>
        </p:txBody>
      </p:sp>
      <p:pic>
        <p:nvPicPr>
          <p:cNvPr id="8" name="图片 7"/>
          <p:cNvPicPr>
            <a:picLocks noChangeAspect="1"/>
          </p:cNvPicPr>
          <p:nvPr/>
        </p:nvPicPr>
        <p:blipFill>
          <a:blip r:embed="rId3"/>
          <a:stretch>
            <a:fillRect/>
          </a:stretch>
        </p:blipFill>
        <p:spPr>
          <a:xfrm>
            <a:off x="2927649" y="3534525"/>
            <a:ext cx="2793377" cy="2793377"/>
          </a:xfrm>
          <a:prstGeom prst="rect">
            <a:avLst/>
          </a:prstGeom>
        </p:spPr>
      </p:pic>
      <p:pic>
        <p:nvPicPr>
          <p:cNvPr id="10" name="图片 9"/>
          <p:cNvPicPr>
            <a:picLocks noChangeAspect="1"/>
          </p:cNvPicPr>
          <p:nvPr/>
        </p:nvPicPr>
        <p:blipFill>
          <a:blip r:embed="rId4"/>
          <a:stretch>
            <a:fillRect/>
          </a:stretch>
        </p:blipFill>
        <p:spPr>
          <a:xfrm>
            <a:off x="6816080" y="3534523"/>
            <a:ext cx="2409383" cy="2793378"/>
          </a:xfrm>
          <a:prstGeom prst="rect">
            <a:avLst/>
          </a:prstGeom>
        </p:spPr>
      </p:pic>
    </p:spTree>
    <p:extLst>
      <p:ext uri="{BB962C8B-B14F-4D97-AF65-F5344CB8AC3E}">
        <p14:creationId xmlns:p14="http://schemas.microsoft.com/office/powerpoint/2010/main" val="239545945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ChangeArrowheads="1"/>
          </p:cNvSpPr>
          <p:nvPr>
            <p:ph type="title"/>
          </p:nvPr>
        </p:nvSpPr>
        <p:spPr/>
        <p:txBody>
          <a:bodyPr/>
          <a:lstStyle/>
          <a:p>
            <a:r>
              <a:rPr lang="en-US" altLang="zh-CN" dirty="0"/>
              <a:t>ISO/IEC</a:t>
            </a:r>
          </a:p>
        </p:txBody>
      </p:sp>
      <p:sp>
        <p:nvSpPr>
          <p:cNvPr id="110694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是各个国家的标准团体和国际组织的联盟</a:t>
            </a:r>
          </a:p>
          <a:p>
            <a:r>
              <a:rPr lang="en-US" altLang="zh-CN" dirty="0"/>
              <a:t>ISO</a:t>
            </a:r>
            <a:r>
              <a:rPr lang="zh-CN" altLang="en-US" dirty="0"/>
              <a:t>负责除电力和电子工程以外的所有标准制定</a:t>
            </a:r>
          </a:p>
          <a:p>
            <a:r>
              <a:rPr lang="en-US" altLang="zh-CN" dirty="0"/>
              <a:t>IEC</a:t>
            </a:r>
            <a:r>
              <a:rPr lang="zh-CN" altLang="en-US" dirty="0"/>
              <a:t>负责电力和电子工程方面标准制定</a:t>
            </a:r>
          </a:p>
          <a:p>
            <a:r>
              <a:rPr lang="zh-CN" altLang="en-US" dirty="0"/>
              <a:t>其标准称为</a:t>
            </a:r>
            <a:r>
              <a:rPr lang="en-US" altLang="zh-CN" dirty="0" smtClean="0"/>
              <a:t>Standard</a:t>
            </a:r>
          </a:p>
          <a:p>
            <a:r>
              <a:rPr lang="en-US" altLang="zh-CN" dirty="0"/>
              <a:t>ISO/IEC 10646</a:t>
            </a:r>
          </a:p>
          <a:p>
            <a:pPr lvl="1"/>
            <a:r>
              <a:rPr lang="zh-CN" altLang="en-US" dirty="0"/>
              <a:t>通用的字符集</a:t>
            </a:r>
            <a:r>
              <a:rPr lang="en-US" altLang="zh-CN" dirty="0"/>
              <a:t>(UCS)</a:t>
            </a:r>
          </a:p>
          <a:p>
            <a:pPr lvl="1"/>
            <a:r>
              <a:rPr lang="en-US" altLang="zh-CN" dirty="0"/>
              <a:t>Unicode</a:t>
            </a:r>
            <a:r>
              <a:rPr lang="zh-CN" altLang="en-US" dirty="0"/>
              <a:t>的遵循</a:t>
            </a:r>
            <a:r>
              <a:rPr lang="zh-CN" altLang="en-US" dirty="0" smtClean="0"/>
              <a:t>标准</a:t>
            </a:r>
            <a:endParaRPr lang="zh-CN" altLang="en-US" dirty="0"/>
          </a:p>
        </p:txBody>
      </p:sp>
    </p:spTree>
    <p:extLst>
      <p:ext uri="{BB962C8B-B14F-4D97-AF65-F5344CB8AC3E}">
        <p14:creationId xmlns:p14="http://schemas.microsoft.com/office/powerpoint/2010/main" val="406683104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ISO/IEC</a:t>
            </a:r>
            <a:endParaRPr lang="zh-CN" altLang="en-US" dirty="0"/>
          </a:p>
        </p:txBody>
      </p:sp>
      <p:sp>
        <p:nvSpPr>
          <p:cNvPr id="3" name="内容占位符 2"/>
          <p:cNvSpPr>
            <a:spLocks noGrp="1"/>
          </p:cNvSpPr>
          <p:nvPr>
            <p:ph idx="1"/>
          </p:nvPr>
        </p:nvSpPr>
        <p:spPr/>
        <p:txBody>
          <a:bodyPr/>
          <a:lstStyle/>
          <a:p>
            <a:r>
              <a:rPr lang="en-US" altLang="zh-CN" dirty="0"/>
              <a:t>ISO 639</a:t>
            </a:r>
          </a:p>
          <a:p>
            <a:pPr lvl="1"/>
            <a:r>
              <a:rPr lang="zh-CN" altLang="en-US" dirty="0"/>
              <a:t>语言代码</a:t>
            </a:r>
          </a:p>
          <a:p>
            <a:pPr lvl="1"/>
            <a:r>
              <a:rPr lang="zh-CN" altLang="en-US" dirty="0"/>
              <a:t>由美国国家图书馆维护</a:t>
            </a:r>
          </a:p>
          <a:p>
            <a:pPr lvl="1"/>
            <a:r>
              <a:rPr lang="zh-CN" altLang="en-US" dirty="0"/>
              <a:t>较老标准使用两字母</a:t>
            </a:r>
            <a:r>
              <a:rPr lang="en-US" altLang="zh-CN" dirty="0"/>
              <a:t>(ISO639-1),</a:t>
            </a:r>
            <a:r>
              <a:rPr lang="zh-CN" altLang="en-US" dirty="0"/>
              <a:t>较新标准使用三字母</a:t>
            </a:r>
            <a:r>
              <a:rPr lang="en-US" altLang="zh-CN" dirty="0"/>
              <a:t>(ISO639-2)</a:t>
            </a:r>
          </a:p>
          <a:p>
            <a:r>
              <a:rPr lang="en-US" altLang="zh-CN" dirty="0"/>
              <a:t>ISO 3166</a:t>
            </a:r>
          </a:p>
          <a:p>
            <a:pPr lvl="1"/>
            <a:r>
              <a:rPr lang="zh-CN" altLang="en-US" dirty="0"/>
              <a:t>国家代码</a:t>
            </a:r>
          </a:p>
          <a:p>
            <a:pPr lvl="1"/>
            <a:r>
              <a:rPr lang="zh-CN" altLang="en-US" dirty="0"/>
              <a:t>较老的两字母代码由德国标准化组织维护</a:t>
            </a:r>
          </a:p>
          <a:p>
            <a:pPr lvl="2"/>
            <a:r>
              <a:rPr lang="zh-CN" altLang="en-US" dirty="0"/>
              <a:t>主要用于</a:t>
            </a:r>
            <a:r>
              <a:rPr lang="en-US" altLang="zh-CN" dirty="0"/>
              <a:t>internet</a:t>
            </a:r>
            <a:r>
              <a:rPr lang="zh-CN" altLang="en-US" dirty="0"/>
              <a:t>域名后缀</a:t>
            </a:r>
          </a:p>
          <a:p>
            <a:pPr lvl="1"/>
            <a:r>
              <a:rPr lang="zh-CN" altLang="en-US" dirty="0"/>
              <a:t>较新的三字符代码由联合国</a:t>
            </a:r>
            <a:r>
              <a:rPr lang="zh-CN" altLang="en-US" dirty="0" smtClean="0"/>
              <a:t>维护</a:t>
            </a:r>
            <a:endParaRPr lang="zh-CN" altLang="en-US" dirty="0"/>
          </a:p>
        </p:txBody>
      </p:sp>
    </p:spTree>
    <p:extLst>
      <p:ext uri="{BB962C8B-B14F-4D97-AF65-F5344CB8AC3E}">
        <p14:creationId xmlns:p14="http://schemas.microsoft.com/office/powerpoint/2010/main" val="18722304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Rectangle 2"/>
          <p:cNvSpPr>
            <a:spLocks noGrp="1" noChangeArrowheads="1"/>
          </p:cNvSpPr>
          <p:nvPr>
            <p:ph type="title"/>
          </p:nvPr>
        </p:nvSpPr>
        <p:spPr/>
        <p:txBody>
          <a:bodyPr/>
          <a:lstStyle/>
          <a:p>
            <a:r>
              <a:rPr lang="en-US" altLang="zh-CN"/>
              <a:t>Unicode</a:t>
            </a:r>
          </a:p>
        </p:txBody>
      </p:sp>
      <p:sp>
        <p:nvSpPr>
          <p:cNvPr id="1108995" name="Rectangle 3" descr="Rectangle: Click to edit Master text styles&#10;Second level&#10;Third level&#10;Fourth level&#10;Fifth level"/>
          <p:cNvSpPr>
            <a:spLocks noGrp="1" noChangeArrowheads="1"/>
          </p:cNvSpPr>
          <p:nvPr>
            <p:ph type="body" idx="1"/>
          </p:nvPr>
        </p:nvSpPr>
        <p:spPr/>
        <p:txBody>
          <a:bodyPr/>
          <a:lstStyle/>
          <a:p>
            <a:r>
              <a:rPr lang="en-US" altLang="zh-CN"/>
              <a:t>1.0</a:t>
            </a:r>
            <a:r>
              <a:rPr lang="zh-CN" altLang="en-US"/>
              <a:t>版发布于</a:t>
            </a:r>
            <a:r>
              <a:rPr lang="en-US" altLang="zh-CN"/>
              <a:t>1991</a:t>
            </a:r>
            <a:r>
              <a:rPr lang="zh-CN" altLang="en-US"/>
              <a:t>年</a:t>
            </a:r>
            <a:r>
              <a:rPr lang="en-US" altLang="zh-CN"/>
              <a:t>,</a:t>
            </a:r>
            <a:r>
              <a:rPr lang="zh-CN" altLang="en-US"/>
              <a:t>作为</a:t>
            </a:r>
            <a:r>
              <a:rPr lang="en-US" altLang="zh-CN"/>
              <a:t>XML1.0</a:t>
            </a:r>
            <a:r>
              <a:rPr lang="zh-CN" altLang="en-US"/>
              <a:t>第</a:t>
            </a:r>
            <a:r>
              <a:rPr lang="en-US" altLang="zh-CN"/>
              <a:t>2</a:t>
            </a:r>
            <a:r>
              <a:rPr lang="zh-CN" altLang="en-US"/>
              <a:t>版基本的版本为</a:t>
            </a:r>
            <a:r>
              <a:rPr lang="en-US" altLang="zh-CN"/>
              <a:t>3.0.1(2000.8)</a:t>
            </a:r>
          </a:p>
          <a:p>
            <a:r>
              <a:rPr lang="zh-CN" altLang="en-US"/>
              <a:t>三种主要的字符编码</a:t>
            </a:r>
            <a:r>
              <a:rPr lang="en-US" altLang="zh-CN"/>
              <a:t>:</a:t>
            </a:r>
          </a:p>
          <a:p>
            <a:pPr lvl="1"/>
            <a:r>
              <a:rPr lang="en-US" altLang="zh-CN"/>
              <a:t>UTF-8:</a:t>
            </a:r>
          </a:p>
          <a:p>
            <a:pPr lvl="2"/>
            <a:r>
              <a:rPr lang="zh-CN" altLang="en-US"/>
              <a:t>在北美与欧洲使用普遍</a:t>
            </a:r>
            <a:r>
              <a:rPr lang="en-US" altLang="zh-CN"/>
              <a:t>,</a:t>
            </a:r>
            <a:r>
              <a:rPr lang="zh-CN" altLang="en-US"/>
              <a:t>在亚洲不流行</a:t>
            </a:r>
            <a:r>
              <a:rPr lang="en-US" altLang="zh-CN"/>
              <a:t>,</a:t>
            </a:r>
            <a:r>
              <a:rPr lang="zh-CN" altLang="en-US"/>
              <a:t>不是国际化的好选择</a:t>
            </a:r>
          </a:p>
          <a:p>
            <a:pPr lvl="2"/>
            <a:r>
              <a:rPr lang="zh-CN" altLang="en-US"/>
              <a:t>多字节编码</a:t>
            </a:r>
            <a:r>
              <a:rPr lang="en-US" altLang="zh-CN"/>
              <a:t>,</a:t>
            </a:r>
            <a:r>
              <a:rPr lang="zh-CN" altLang="en-US"/>
              <a:t>字符值使用</a:t>
            </a:r>
            <a:r>
              <a:rPr lang="en-US" altLang="zh-CN"/>
              <a:t>1</a:t>
            </a:r>
            <a:r>
              <a:rPr lang="zh-CN" altLang="en-US"/>
              <a:t>至</a:t>
            </a:r>
            <a:r>
              <a:rPr lang="en-US" altLang="zh-CN"/>
              <a:t>6</a:t>
            </a:r>
            <a:r>
              <a:rPr lang="zh-CN" altLang="en-US"/>
              <a:t>个字节表示</a:t>
            </a:r>
          </a:p>
          <a:p>
            <a:pPr lvl="2"/>
            <a:r>
              <a:rPr lang="zh-CN" altLang="en-US"/>
              <a:t>其开始的</a:t>
            </a:r>
            <a:r>
              <a:rPr lang="en-US" altLang="zh-CN"/>
              <a:t>128</a:t>
            </a:r>
            <a:r>
              <a:rPr lang="zh-CN" altLang="en-US"/>
              <a:t>个字符与</a:t>
            </a:r>
            <a:r>
              <a:rPr lang="en-US" altLang="zh-CN"/>
              <a:t>7</a:t>
            </a:r>
            <a:r>
              <a:rPr lang="zh-CN" altLang="en-US"/>
              <a:t>位</a:t>
            </a:r>
            <a:r>
              <a:rPr lang="en-US" altLang="zh-CN"/>
              <a:t>US-ASCII</a:t>
            </a:r>
            <a:r>
              <a:rPr lang="zh-CN" altLang="en-US"/>
              <a:t>完全对应</a:t>
            </a:r>
          </a:p>
          <a:p>
            <a:pPr lvl="2"/>
            <a:r>
              <a:rPr lang="en-US" altLang="zh-CN">
                <a:hlinkClick r:id="rId2"/>
              </a:rPr>
              <a:t>http://www.ietf.org/rfc/rfc2279.txt</a:t>
            </a:r>
            <a:endParaRPr lang="en-US" altLang="zh-CN"/>
          </a:p>
        </p:txBody>
      </p:sp>
    </p:spTree>
    <p:extLst>
      <p:ext uri="{BB962C8B-B14F-4D97-AF65-F5344CB8AC3E}">
        <p14:creationId xmlns:p14="http://schemas.microsoft.com/office/powerpoint/2010/main" val="147498300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8" name="Rectangle 2"/>
          <p:cNvSpPr>
            <a:spLocks noGrp="1" noChangeArrowheads="1"/>
          </p:cNvSpPr>
          <p:nvPr>
            <p:ph type="title"/>
          </p:nvPr>
        </p:nvSpPr>
        <p:spPr/>
        <p:txBody>
          <a:bodyPr/>
          <a:lstStyle/>
          <a:p>
            <a:r>
              <a:rPr lang="en-US" altLang="zh-CN"/>
              <a:t>Unicode</a:t>
            </a:r>
          </a:p>
        </p:txBody>
      </p:sp>
      <p:sp>
        <p:nvSpPr>
          <p:cNvPr id="1110019" name="Rectangle 3" descr="Rectangle: Click to edit Master text styles&#10;Second level&#10;Third level&#10;Fourth level&#10;Fifth level"/>
          <p:cNvSpPr>
            <a:spLocks noGrp="1" noChangeArrowheads="1"/>
          </p:cNvSpPr>
          <p:nvPr>
            <p:ph type="body" idx="1"/>
          </p:nvPr>
        </p:nvSpPr>
        <p:spPr/>
        <p:txBody>
          <a:bodyPr/>
          <a:lstStyle/>
          <a:p>
            <a:r>
              <a:rPr lang="zh-CN" altLang="en-US"/>
              <a:t>三种主要的字符编码</a:t>
            </a:r>
            <a:r>
              <a:rPr lang="en-US" altLang="zh-CN"/>
              <a:t>:</a:t>
            </a:r>
          </a:p>
          <a:p>
            <a:pPr lvl="1"/>
            <a:r>
              <a:rPr lang="en-US" altLang="zh-CN"/>
              <a:t>UTF-16:</a:t>
            </a:r>
          </a:p>
          <a:p>
            <a:pPr lvl="2"/>
            <a:r>
              <a:rPr lang="zh-CN" altLang="en-US"/>
              <a:t>使用</a:t>
            </a:r>
            <a:r>
              <a:rPr lang="en-US" altLang="zh-CN"/>
              <a:t>16</a:t>
            </a:r>
            <a:r>
              <a:rPr lang="zh-CN" altLang="en-US"/>
              <a:t>位对所有字符进行编码</a:t>
            </a:r>
          </a:p>
          <a:p>
            <a:pPr lvl="2"/>
            <a:r>
              <a:rPr lang="zh-CN" altLang="en-US"/>
              <a:t>最简单的方式</a:t>
            </a:r>
            <a:r>
              <a:rPr lang="en-US" altLang="zh-CN"/>
              <a:t>,ASCII</a:t>
            </a:r>
            <a:r>
              <a:rPr lang="zh-CN" altLang="en-US"/>
              <a:t>到其转换只要在高</a:t>
            </a:r>
            <a:r>
              <a:rPr lang="en-US" altLang="zh-CN"/>
              <a:t>8</a:t>
            </a:r>
            <a:r>
              <a:rPr lang="zh-CN" altLang="en-US"/>
              <a:t>位填充</a:t>
            </a:r>
            <a:r>
              <a:rPr lang="en-US" altLang="zh-CN"/>
              <a:t>0</a:t>
            </a:r>
            <a:r>
              <a:rPr lang="zh-CN" altLang="en-US"/>
              <a:t>即可</a:t>
            </a:r>
          </a:p>
          <a:p>
            <a:pPr lvl="2"/>
            <a:r>
              <a:rPr lang="zh-CN" altLang="en-US"/>
              <a:t>不能表示所有字符</a:t>
            </a:r>
          </a:p>
          <a:p>
            <a:pPr lvl="2"/>
            <a:r>
              <a:rPr lang="en-US" altLang="zh-CN">
                <a:hlinkClick r:id="rId2"/>
              </a:rPr>
              <a:t>http://www.ietf.org/rfc/rfc2781.txt</a:t>
            </a:r>
            <a:endParaRPr lang="en-US" altLang="zh-CN"/>
          </a:p>
          <a:p>
            <a:pPr lvl="1"/>
            <a:r>
              <a:rPr lang="en-US" altLang="zh-CN"/>
              <a:t>UCS-4:</a:t>
            </a:r>
          </a:p>
          <a:p>
            <a:pPr lvl="2"/>
            <a:r>
              <a:rPr lang="zh-CN" altLang="en-US"/>
              <a:t>在亚洲使用普遍</a:t>
            </a:r>
            <a:r>
              <a:rPr lang="en-US" altLang="zh-CN"/>
              <a:t>,</a:t>
            </a:r>
            <a:r>
              <a:rPr lang="zh-CN" altLang="en-US"/>
              <a:t>所有字符使用</a:t>
            </a:r>
            <a:r>
              <a:rPr lang="en-US" altLang="zh-CN"/>
              <a:t>4</a:t>
            </a:r>
            <a:r>
              <a:rPr lang="zh-CN" altLang="en-US"/>
              <a:t>个字节</a:t>
            </a:r>
            <a:r>
              <a:rPr lang="en-US" altLang="zh-CN"/>
              <a:t>(32</a:t>
            </a:r>
            <a:r>
              <a:rPr lang="zh-CN" altLang="en-US"/>
              <a:t>位编码</a:t>
            </a:r>
            <a:r>
              <a:rPr lang="en-US" altLang="zh-CN"/>
              <a:t>)</a:t>
            </a:r>
          </a:p>
          <a:p>
            <a:pPr lvl="2"/>
            <a:r>
              <a:rPr lang="zh-CN" altLang="en-US"/>
              <a:t>对于欧洲语言空间浪费巨大</a:t>
            </a:r>
          </a:p>
        </p:txBody>
      </p:sp>
    </p:spTree>
    <p:extLst>
      <p:ext uri="{BB962C8B-B14F-4D97-AF65-F5344CB8AC3E}">
        <p14:creationId xmlns:p14="http://schemas.microsoft.com/office/powerpoint/2010/main" val="171422532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Rectangle 2"/>
          <p:cNvSpPr>
            <a:spLocks noGrp="1" noChangeArrowheads="1"/>
          </p:cNvSpPr>
          <p:nvPr>
            <p:ph type="title"/>
          </p:nvPr>
        </p:nvSpPr>
        <p:spPr/>
        <p:txBody>
          <a:bodyPr/>
          <a:lstStyle/>
          <a:p>
            <a:r>
              <a:rPr lang="en-US" altLang="zh-CN" dirty="0"/>
              <a:t>IETF</a:t>
            </a:r>
          </a:p>
        </p:txBody>
      </p:sp>
      <p:sp>
        <p:nvSpPr>
          <p:cNvPr id="111206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涉及几乎所有与</a:t>
            </a:r>
            <a:r>
              <a:rPr lang="en-US" altLang="zh-CN" dirty="0"/>
              <a:t>Internet</a:t>
            </a:r>
            <a:r>
              <a:rPr lang="zh-CN" altLang="en-US" dirty="0"/>
              <a:t>相关技术标准制订，与</a:t>
            </a:r>
            <a:r>
              <a:rPr lang="en-US" altLang="zh-CN" dirty="0"/>
              <a:t>W3C</a:t>
            </a:r>
            <a:r>
              <a:rPr lang="zh-CN" altLang="en-US" dirty="0"/>
              <a:t>有合作但没有分工</a:t>
            </a:r>
          </a:p>
          <a:p>
            <a:r>
              <a:rPr lang="zh-CN" altLang="en-US" dirty="0" smtClean="0"/>
              <a:t>其</a:t>
            </a:r>
            <a:r>
              <a:rPr lang="zh-CN" altLang="en-US" dirty="0"/>
              <a:t>标准称为</a:t>
            </a:r>
            <a:r>
              <a:rPr lang="en-US" altLang="zh-CN" dirty="0"/>
              <a:t>RFC (Requests for Comments)</a:t>
            </a:r>
          </a:p>
          <a:p>
            <a:pPr lvl="1"/>
            <a:r>
              <a:rPr lang="en-US" altLang="zh-CN" dirty="0">
                <a:hlinkClick r:id="rId3"/>
              </a:rPr>
              <a:t>http://www.ietf.org/rfcNNNN.txt</a:t>
            </a:r>
            <a:endParaRPr lang="en-US" altLang="zh-CN" dirty="0"/>
          </a:p>
          <a:p>
            <a:r>
              <a:rPr lang="en-US" altLang="zh-CN" dirty="0"/>
              <a:t>RFC3066</a:t>
            </a:r>
            <a:r>
              <a:rPr lang="zh-CN" altLang="en-US" dirty="0"/>
              <a:t>和</a:t>
            </a:r>
            <a:r>
              <a:rPr lang="en-US" altLang="zh-CN" dirty="0"/>
              <a:t>1766</a:t>
            </a:r>
          </a:p>
          <a:p>
            <a:pPr lvl="1"/>
            <a:r>
              <a:rPr lang="zh-CN" altLang="en-US" dirty="0"/>
              <a:t>语言标记</a:t>
            </a:r>
            <a:r>
              <a:rPr lang="en-US" altLang="zh-CN" dirty="0"/>
              <a:t>,</a:t>
            </a:r>
            <a:r>
              <a:rPr lang="zh-CN" altLang="en-US" dirty="0"/>
              <a:t>可用于</a:t>
            </a:r>
            <a:r>
              <a:rPr lang="en-US" altLang="zh-CN" dirty="0" err="1"/>
              <a:t>xml:lang</a:t>
            </a:r>
            <a:r>
              <a:rPr lang="zh-CN" altLang="en-US" dirty="0" smtClean="0"/>
              <a:t>属性</a:t>
            </a:r>
            <a:endParaRPr lang="en-US" altLang="zh-CN" dirty="0" smtClean="0"/>
          </a:p>
          <a:p>
            <a:r>
              <a:rPr lang="en-US" altLang="zh-CN" dirty="0" smtClean="0"/>
              <a:t>RFC2045</a:t>
            </a:r>
            <a:r>
              <a:rPr lang="zh-CN" altLang="en-US" dirty="0" smtClean="0"/>
              <a:t>－</a:t>
            </a:r>
            <a:r>
              <a:rPr lang="en-US" altLang="zh-CN" dirty="0" smtClean="0"/>
              <a:t>RFC2049</a:t>
            </a:r>
          </a:p>
          <a:p>
            <a:pPr lvl="1"/>
            <a:r>
              <a:rPr lang="en-US" altLang="zh-CN" dirty="0" smtClean="0"/>
              <a:t>MIME</a:t>
            </a:r>
          </a:p>
        </p:txBody>
      </p:sp>
    </p:spTree>
    <p:extLst>
      <p:ext uri="{BB962C8B-B14F-4D97-AF65-F5344CB8AC3E}">
        <p14:creationId xmlns:p14="http://schemas.microsoft.com/office/powerpoint/2010/main" val="288596928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IETF</a:t>
            </a:r>
            <a:endParaRPr lang="zh-CN" altLang="en-US" dirty="0"/>
          </a:p>
        </p:txBody>
      </p:sp>
      <p:sp>
        <p:nvSpPr>
          <p:cNvPr id="3" name="内容占位符 2"/>
          <p:cNvSpPr>
            <a:spLocks noGrp="1"/>
          </p:cNvSpPr>
          <p:nvPr>
            <p:ph idx="1"/>
          </p:nvPr>
        </p:nvSpPr>
        <p:spPr/>
        <p:txBody>
          <a:bodyPr/>
          <a:lstStyle/>
          <a:p>
            <a:r>
              <a:rPr lang="en-US" altLang="zh-CN" dirty="0" smtClean="0"/>
              <a:t>RFC3023</a:t>
            </a:r>
            <a:endParaRPr lang="en-US" altLang="zh-CN" dirty="0"/>
          </a:p>
          <a:p>
            <a:pPr lvl="1"/>
            <a:r>
              <a:rPr lang="en-US" altLang="zh-CN" dirty="0"/>
              <a:t>XML MIME</a:t>
            </a:r>
            <a:r>
              <a:rPr lang="zh-CN" altLang="en-US" dirty="0"/>
              <a:t>类型</a:t>
            </a:r>
            <a:r>
              <a:rPr lang="en-US" altLang="zh-CN" dirty="0"/>
              <a:t>,</a:t>
            </a:r>
            <a:r>
              <a:rPr lang="zh-CN" altLang="en-US" dirty="0"/>
              <a:t>提供了</a:t>
            </a:r>
            <a:r>
              <a:rPr lang="en-US" altLang="zh-CN" dirty="0"/>
              <a:t>5</a:t>
            </a:r>
            <a:r>
              <a:rPr lang="zh-CN" altLang="en-US" dirty="0"/>
              <a:t>种新的类型</a:t>
            </a:r>
            <a:r>
              <a:rPr lang="en-US" altLang="zh-CN" dirty="0"/>
              <a:t>:</a:t>
            </a:r>
          </a:p>
          <a:p>
            <a:pPr lvl="2"/>
            <a:r>
              <a:rPr lang="en-US" altLang="zh-CN" dirty="0"/>
              <a:t>text/xml</a:t>
            </a:r>
          </a:p>
          <a:p>
            <a:pPr lvl="2"/>
            <a:r>
              <a:rPr lang="en-US" altLang="zh-CN" dirty="0"/>
              <a:t>application/xml</a:t>
            </a:r>
          </a:p>
          <a:p>
            <a:pPr lvl="2"/>
            <a:r>
              <a:rPr lang="en-US" altLang="zh-CN" dirty="0"/>
              <a:t>text/xml-external-parsed-entity</a:t>
            </a:r>
          </a:p>
          <a:p>
            <a:pPr lvl="2"/>
            <a:r>
              <a:rPr lang="en-US" altLang="zh-CN" dirty="0"/>
              <a:t>application/xml-external-parsed-entity</a:t>
            </a:r>
          </a:p>
          <a:p>
            <a:pPr lvl="2"/>
            <a:r>
              <a:rPr lang="en-US" altLang="zh-CN" dirty="0"/>
              <a:t>application/xml-</a:t>
            </a:r>
            <a:r>
              <a:rPr lang="en-US" altLang="zh-CN" dirty="0" err="1"/>
              <a:t>dtd</a:t>
            </a:r>
            <a:endParaRPr lang="en-US" altLang="zh-CN" dirty="0"/>
          </a:p>
          <a:p>
            <a:endParaRPr lang="zh-CN" altLang="en-US" dirty="0"/>
          </a:p>
        </p:txBody>
      </p:sp>
    </p:spTree>
    <p:extLst>
      <p:ext uri="{BB962C8B-B14F-4D97-AF65-F5344CB8AC3E}">
        <p14:creationId xmlns:p14="http://schemas.microsoft.com/office/powerpoint/2010/main" val="179769251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IETF</a:t>
            </a:r>
            <a:endParaRPr lang="zh-CN" altLang="en-US" dirty="0"/>
          </a:p>
        </p:txBody>
      </p:sp>
      <p:sp>
        <p:nvSpPr>
          <p:cNvPr id="3" name="内容占位符 2"/>
          <p:cNvSpPr>
            <a:spLocks noGrp="1"/>
          </p:cNvSpPr>
          <p:nvPr>
            <p:ph idx="1"/>
          </p:nvPr>
        </p:nvSpPr>
        <p:spPr/>
        <p:txBody>
          <a:bodyPr/>
          <a:lstStyle/>
          <a:p>
            <a:r>
              <a:rPr lang="en-US" altLang="zh-CN" dirty="0" smtClean="0"/>
              <a:t>RFC1495, 2616, 2617, 2965:</a:t>
            </a:r>
          </a:p>
          <a:p>
            <a:pPr lvl="1"/>
            <a:r>
              <a:rPr lang="en-US" altLang="zh-CN" dirty="0" smtClean="0"/>
              <a:t>1495</a:t>
            </a:r>
            <a:r>
              <a:rPr lang="zh-CN" altLang="en-US" dirty="0" smtClean="0"/>
              <a:t>：</a:t>
            </a:r>
            <a:r>
              <a:rPr lang="en-US" altLang="zh-CN" dirty="0" smtClean="0"/>
              <a:t>HTTP1.0</a:t>
            </a:r>
          </a:p>
          <a:p>
            <a:pPr lvl="1"/>
            <a:r>
              <a:rPr lang="en-US" altLang="zh-CN" dirty="0" smtClean="0"/>
              <a:t>2616</a:t>
            </a:r>
            <a:r>
              <a:rPr lang="zh-CN" altLang="en-US" dirty="0" smtClean="0"/>
              <a:t>：</a:t>
            </a:r>
            <a:r>
              <a:rPr lang="en-US" altLang="zh-CN" dirty="0"/>
              <a:t> </a:t>
            </a:r>
            <a:r>
              <a:rPr lang="en-US" altLang="zh-CN" dirty="0" smtClean="0"/>
              <a:t>HTTP1.1</a:t>
            </a:r>
          </a:p>
          <a:p>
            <a:pPr lvl="1"/>
            <a:r>
              <a:rPr lang="en-US" altLang="zh-CN" dirty="0" smtClean="0"/>
              <a:t>2617</a:t>
            </a:r>
            <a:r>
              <a:rPr lang="zh-CN" altLang="en-US" dirty="0" smtClean="0"/>
              <a:t>：</a:t>
            </a:r>
            <a:r>
              <a:rPr lang="en-US" altLang="zh-CN" dirty="0"/>
              <a:t> HTTP Authentication: Basic and Digest Access </a:t>
            </a:r>
            <a:r>
              <a:rPr lang="en-US" altLang="zh-CN" dirty="0" smtClean="0"/>
              <a:t>Authentication</a:t>
            </a:r>
          </a:p>
          <a:p>
            <a:pPr lvl="1"/>
            <a:r>
              <a:rPr lang="en-US" altLang="zh-CN" dirty="0" smtClean="0"/>
              <a:t>2965</a:t>
            </a:r>
            <a:r>
              <a:rPr lang="zh-CN" altLang="en-US" dirty="0" smtClean="0"/>
              <a:t>：</a:t>
            </a:r>
            <a:r>
              <a:rPr lang="en-US" altLang="zh-CN" dirty="0"/>
              <a:t> HTTP State Management Mechanism</a:t>
            </a:r>
            <a:endParaRPr lang="zh-CN" altLang="en-US" dirty="0"/>
          </a:p>
        </p:txBody>
      </p:sp>
    </p:spTree>
    <p:extLst>
      <p:ext uri="{BB962C8B-B14F-4D97-AF65-F5344CB8AC3E}">
        <p14:creationId xmlns:p14="http://schemas.microsoft.com/office/powerpoint/2010/main" val="24660558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IETF</a:t>
            </a:r>
            <a:endParaRPr lang="zh-CN" altLang="en-US" dirty="0"/>
          </a:p>
        </p:txBody>
      </p:sp>
      <p:sp>
        <p:nvSpPr>
          <p:cNvPr id="3" name="内容占位符 2"/>
          <p:cNvSpPr>
            <a:spLocks noGrp="1"/>
          </p:cNvSpPr>
          <p:nvPr>
            <p:ph idx="1"/>
          </p:nvPr>
        </p:nvSpPr>
        <p:spPr/>
        <p:txBody>
          <a:bodyPr/>
          <a:lstStyle/>
          <a:p>
            <a:r>
              <a:rPr lang="en-US" altLang="zh-CN" dirty="0"/>
              <a:t>RFC2396,1738,1808,2732,2141</a:t>
            </a:r>
          </a:p>
          <a:p>
            <a:pPr lvl="1"/>
            <a:r>
              <a:rPr lang="en-US" altLang="zh-CN" dirty="0"/>
              <a:t>2396: </a:t>
            </a:r>
            <a:r>
              <a:rPr lang="zh-CN" altLang="en-US" dirty="0"/>
              <a:t>统一资源标识符</a:t>
            </a:r>
            <a:r>
              <a:rPr lang="en-US" altLang="zh-CN" dirty="0"/>
              <a:t>URI</a:t>
            </a:r>
          </a:p>
          <a:p>
            <a:pPr lvl="1"/>
            <a:r>
              <a:rPr lang="en-US" altLang="zh-CN" dirty="0"/>
              <a:t>1738: </a:t>
            </a:r>
            <a:r>
              <a:rPr lang="zh-CN" altLang="en-US" dirty="0"/>
              <a:t>统一资源定位</a:t>
            </a:r>
            <a:r>
              <a:rPr lang="en-US" altLang="zh-CN" dirty="0"/>
              <a:t>URL</a:t>
            </a:r>
          </a:p>
          <a:p>
            <a:pPr lvl="1"/>
            <a:r>
              <a:rPr lang="en-US" altLang="zh-CN" dirty="0"/>
              <a:t>1808: </a:t>
            </a:r>
            <a:r>
              <a:rPr lang="zh-CN" altLang="en-US" dirty="0"/>
              <a:t>相对统一资源定位</a:t>
            </a:r>
          </a:p>
          <a:p>
            <a:pPr lvl="1"/>
            <a:r>
              <a:rPr lang="en-US" altLang="zh-CN" dirty="0"/>
              <a:t>2732: IPv6</a:t>
            </a:r>
            <a:r>
              <a:rPr lang="zh-CN" altLang="en-US" dirty="0"/>
              <a:t>地址格式</a:t>
            </a:r>
          </a:p>
          <a:p>
            <a:pPr lvl="1"/>
            <a:r>
              <a:rPr lang="en-US" altLang="zh-CN" dirty="0"/>
              <a:t>2141: </a:t>
            </a:r>
            <a:r>
              <a:rPr lang="zh-CN" altLang="en-US" dirty="0"/>
              <a:t>通用资源名称</a:t>
            </a:r>
            <a:r>
              <a:rPr lang="en-US" altLang="zh-CN" dirty="0"/>
              <a:t>URN</a:t>
            </a:r>
          </a:p>
          <a:p>
            <a:endParaRPr lang="zh-CN" altLang="en-US" dirty="0"/>
          </a:p>
        </p:txBody>
      </p:sp>
    </p:spTree>
    <p:extLst>
      <p:ext uri="{BB962C8B-B14F-4D97-AF65-F5344CB8AC3E}">
        <p14:creationId xmlns:p14="http://schemas.microsoft.com/office/powerpoint/2010/main" val="305150911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8354" name="Rectangle 2"/>
          <p:cNvSpPr>
            <a:spLocks noGrp="1" noChangeArrowheads="1"/>
          </p:cNvSpPr>
          <p:nvPr>
            <p:ph type="title"/>
          </p:nvPr>
        </p:nvSpPr>
        <p:spPr/>
        <p:txBody>
          <a:bodyPr/>
          <a:lstStyle/>
          <a:p>
            <a:r>
              <a:rPr lang="en-US" altLang="zh-CN"/>
              <a:t>IETF</a:t>
            </a:r>
          </a:p>
        </p:txBody>
      </p:sp>
      <p:sp>
        <p:nvSpPr>
          <p:cNvPr id="1508355" name="Rectangle 3" descr="Rectangle: Click to edit Master text styles&#10;Second level&#10;Third level&#10;Fourth level&#10;Fifth level"/>
          <p:cNvSpPr>
            <a:spLocks noGrp="1" noChangeArrowheads="1"/>
          </p:cNvSpPr>
          <p:nvPr>
            <p:ph type="body" idx="1"/>
          </p:nvPr>
        </p:nvSpPr>
        <p:spPr/>
        <p:txBody>
          <a:bodyPr/>
          <a:lstStyle/>
          <a:p>
            <a:r>
              <a:rPr lang="en-US" altLang="zh-CN"/>
              <a:t>URI:</a:t>
            </a:r>
          </a:p>
          <a:p>
            <a:pPr lvl="1"/>
            <a:r>
              <a:rPr lang="zh-CN" altLang="en-US"/>
              <a:t>用于标识抽象资源</a:t>
            </a:r>
            <a:r>
              <a:rPr lang="en-US" altLang="zh-CN"/>
              <a:t>,</a:t>
            </a:r>
            <a:r>
              <a:rPr lang="zh-CN" altLang="en-US"/>
              <a:t>物理资源或者同时标识两者</a:t>
            </a:r>
            <a:r>
              <a:rPr lang="en-US" altLang="zh-CN"/>
              <a:t>,</a:t>
            </a:r>
            <a:r>
              <a:rPr lang="zh-CN" altLang="en-US"/>
              <a:t>比</a:t>
            </a:r>
            <a:r>
              <a:rPr lang="en-US" altLang="zh-CN"/>
              <a:t>URL</a:t>
            </a:r>
            <a:r>
              <a:rPr lang="zh-CN" altLang="en-US"/>
              <a:t>更通用</a:t>
            </a:r>
          </a:p>
          <a:p>
            <a:pPr lvl="1"/>
            <a:r>
              <a:rPr lang="zh-CN" altLang="en-US"/>
              <a:t>包含两个子集</a:t>
            </a:r>
            <a:r>
              <a:rPr lang="en-US" altLang="zh-CN"/>
              <a:t>:</a:t>
            </a:r>
          </a:p>
          <a:p>
            <a:pPr lvl="2"/>
            <a:r>
              <a:rPr lang="en-US" altLang="zh-CN"/>
              <a:t>URL: </a:t>
            </a:r>
            <a:r>
              <a:rPr lang="zh-CN" altLang="en-US"/>
              <a:t>具体的网络资源定位</a:t>
            </a:r>
          </a:p>
          <a:p>
            <a:pPr lvl="2"/>
            <a:r>
              <a:rPr lang="en-US" altLang="zh-CN"/>
              <a:t>URN: </a:t>
            </a:r>
            <a:r>
              <a:rPr lang="zh-CN" altLang="en-US"/>
              <a:t>一个抽象名称</a:t>
            </a:r>
          </a:p>
          <a:p>
            <a:pPr lvl="1"/>
            <a:r>
              <a:rPr lang="zh-CN" altLang="en-US"/>
              <a:t>字符的使用</a:t>
            </a:r>
            <a:r>
              <a:rPr lang="en-US" altLang="zh-CN"/>
              <a:t>:</a:t>
            </a:r>
          </a:p>
          <a:p>
            <a:pPr lvl="2"/>
            <a:r>
              <a:rPr lang="zh-CN" altLang="en-US"/>
              <a:t>仅限</a:t>
            </a:r>
            <a:r>
              <a:rPr lang="en-US" altLang="zh-CN"/>
              <a:t>ASCII</a:t>
            </a:r>
            <a:r>
              <a:rPr lang="zh-CN" altLang="en-US"/>
              <a:t>字符</a:t>
            </a:r>
          </a:p>
          <a:p>
            <a:pPr lvl="2"/>
            <a:r>
              <a:rPr lang="zh-CN" altLang="en-US"/>
              <a:t>可用字符</a:t>
            </a:r>
            <a:r>
              <a:rPr lang="en-US" altLang="zh-CN"/>
              <a:t>:</a:t>
            </a:r>
          </a:p>
          <a:p>
            <a:pPr lvl="3"/>
            <a:r>
              <a:rPr lang="zh-CN" altLang="en-US"/>
              <a:t>所有大小写字母</a:t>
            </a:r>
            <a:r>
              <a:rPr lang="en-US" altLang="zh-CN"/>
              <a:t>,</a:t>
            </a:r>
            <a:r>
              <a:rPr lang="zh-CN" altLang="en-US"/>
              <a:t>数字</a:t>
            </a:r>
            <a:r>
              <a:rPr lang="en-US" altLang="zh-CN"/>
              <a:t>,</a:t>
            </a:r>
            <a:r>
              <a:rPr lang="zh-CN" altLang="en-US"/>
              <a:t>和以下标点符号</a:t>
            </a:r>
            <a:r>
              <a:rPr lang="en-US" altLang="zh-CN"/>
              <a:t>: -_.!~*'()</a:t>
            </a:r>
          </a:p>
        </p:txBody>
      </p:sp>
    </p:spTree>
    <p:extLst>
      <p:ext uri="{BB962C8B-B14F-4D97-AF65-F5344CB8AC3E}">
        <p14:creationId xmlns:p14="http://schemas.microsoft.com/office/powerpoint/2010/main" val="135790716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9378" name="Rectangle 2"/>
          <p:cNvSpPr>
            <a:spLocks noGrp="1" noChangeArrowheads="1"/>
          </p:cNvSpPr>
          <p:nvPr>
            <p:ph type="title"/>
          </p:nvPr>
        </p:nvSpPr>
        <p:spPr/>
        <p:txBody>
          <a:bodyPr/>
          <a:lstStyle/>
          <a:p>
            <a:r>
              <a:rPr lang="en-US" altLang="zh-CN"/>
              <a:t>IETF</a:t>
            </a:r>
          </a:p>
        </p:txBody>
      </p:sp>
      <p:sp>
        <p:nvSpPr>
          <p:cNvPr id="1509379" name="Rectangle 3" descr="Rectangle: Click to edit Master text styles&#10;Second level&#10;Third level&#10;Fourth level&#10;Fifth level"/>
          <p:cNvSpPr>
            <a:spLocks noGrp="1" noChangeArrowheads="1"/>
          </p:cNvSpPr>
          <p:nvPr>
            <p:ph type="body" idx="1"/>
          </p:nvPr>
        </p:nvSpPr>
        <p:spPr/>
        <p:txBody>
          <a:bodyPr/>
          <a:lstStyle/>
          <a:p>
            <a:r>
              <a:rPr lang="en-US" altLang="zh-CN"/>
              <a:t>URI:</a:t>
            </a:r>
          </a:p>
          <a:p>
            <a:pPr lvl="1"/>
            <a:r>
              <a:rPr lang="zh-CN" altLang="en-US"/>
              <a:t>字符的使用</a:t>
            </a:r>
            <a:r>
              <a:rPr lang="en-US" altLang="zh-CN"/>
              <a:t>:</a:t>
            </a:r>
          </a:p>
          <a:p>
            <a:pPr lvl="2"/>
            <a:r>
              <a:rPr lang="zh-CN" altLang="en-US"/>
              <a:t>保留字符</a:t>
            </a:r>
            <a:r>
              <a:rPr lang="en-US" altLang="zh-CN"/>
              <a:t>:</a:t>
            </a:r>
          </a:p>
          <a:p>
            <a:pPr lvl="3"/>
            <a:r>
              <a:rPr lang="en-US" altLang="zh-CN"/>
              <a:t>;/?:@&amp;=+$</a:t>
            </a:r>
          </a:p>
          <a:p>
            <a:pPr lvl="3"/>
            <a:r>
              <a:rPr lang="en-US" altLang="zh-CN"/>
              <a:t># </a:t>
            </a:r>
            <a:r>
              <a:rPr lang="zh-CN" altLang="en-US"/>
              <a:t>用于</a:t>
            </a:r>
            <a:r>
              <a:rPr lang="en-US" altLang="zh-CN"/>
              <a:t>URI</a:t>
            </a:r>
            <a:r>
              <a:rPr lang="zh-CN" altLang="en-US"/>
              <a:t>段标识</a:t>
            </a:r>
          </a:p>
          <a:p>
            <a:pPr lvl="3"/>
            <a:r>
              <a:rPr lang="en-US" altLang="zh-CN"/>
              <a:t>% </a:t>
            </a:r>
            <a:r>
              <a:rPr lang="zh-CN" altLang="en-US"/>
              <a:t>用于跳脱字符</a:t>
            </a:r>
          </a:p>
          <a:p>
            <a:pPr lvl="2"/>
            <a:r>
              <a:rPr lang="zh-CN" altLang="en-US"/>
              <a:t>不可用字符</a:t>
            </a:r>
            <a:r>
              <a:rPr lang="en-US" altLang="zh-CN"/>
              <a:t>:</a:t>
            </a:r>
          </a:p>
          <a:p>
            <a:pPr lvl="3"/>
            <a:r>
              <a:rPr lang="en-US" altLang="zh-CN"/>
              <a:t>&lt;&gt;"{}|\^[]`</a:t>
            </a:r>
          </a:p>
          <a:p>
            <a:pPr lvl="2"/>
            <a:r>
              <a:rPr lang="zh-CN" altLang="en-US"/>
              <a:t>对于其他可能用到字符需用</a:t>
            </a:r>
            <a:r>
              <a:rPr lang="en-US" altLang="zh-CN"/>
              <a:t>"</a:t>
            </a:r>
            <a:r>
              <a:rPr lang="zh-CN" altLang="en-US"/>
              <a:t>字符转义机制</a:t>
            </a:r>
            <a:r>
              <a:rPr lang="en-US" altLang="zh-CN"/>
              <a:t>"</a:t>
            </a:r>
            <a:r>
              <a:rPr lang="zh-CN" altLang="en-US"/>
              <a:t>进行编码</a:t>
            </a:r>
            <a:r>
              <a:rPr lang="en-US" altLang="zh-CN"/>
              <a:t>:</a:t>
            </a:r>
          </a:p>
          <a:p>
            <a:pPr lvl="3"/>
            <a:r>
              <a:rPr lang="en-US" altLang="zh-CN"/>
              <a:t>%xx</a:t>
            </a:r>
          </a:p>
          <a:p>
            <a:pPr lvl="3"/>
            <a:r>
              <a:rPr lang="en-US" altLang="zh-CN"/>
              <a:t>x</a:t>
            </a:r>
            <a:r>
              <a:rPr lang="zh-CN" altLang="en-US"/>
              <a:t>为十六进制数值</a:t>
            </a:r>
          </a:p>
        </p:txBody>
      </p:sp>
    </p:spTree>
    <p:extLst>
      <p:ext uri="{BB962C8B-B14F-4D97-AF65-F5344CB8AC3E}">
        <p14:creationId xmlns:p14="http://schemas.microsoft.com/office/powerpoint/2010/main" val="18140993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sz="half" idx="1"/>
          </p:nvPr>
        </p:nvSpPr>
        <p:spPr/>
        <p:txBody>
          <a:bodyPr/>
          <a:lstStyle/>
          <a:p>
            <a:r>
              <a:rPr lang="en-US" altLang="zh-CN" dirty="0"/>
              <a:t>1989 CERN(</a:t>
            </a:r>
            <a:r>
              <a:rPr lang="zh-CN" altLang="en-US" dirty="0"/>
              <a:t>欧洲高能粒子物理实验室</a:t>
            </a:r>
            <a:r>
              <a:rPr lang="en-US" altLang="zh-CN" dirty="0"/>
              <a:t>)</a:t>
            </a:r>
            <a:r>
              <a:rPr lang="zh-CN" altLang="en-US" dirty="0"/>
              <a:t>的</a:t>
            </a:r>
            <a:r>
              <a:rPr lang="en-US" altLang="zh-CN" dirty="0"/>
              <a:t>Tim Berners-Lee</a:t>
            </a:r>
            <a:r>
              <a:rPr lang="zh-CN" altLang="en-US" dirty="0"/>
              <a:t>和</a:t>
            </a:r>
            <a:r>
              <a:rPr lang="en-US" altLang="zh-CN" dirty="0"/>
              <a:t>Robert </a:t>
            </a:r>
            <a:r>
              <a:rPr lang="en-US" altLang="zh-CN" dirty="0" err="1"/>
              <a:t>Caillau</a:t>
            </a:r>
            <a:r>
              <a:rPr lang="zh-CN" altLang="en-US" dirty="0"/>
              <a:t>联合发明了一个链接</a:t>
            </a:r>
            <a:r>
              <a:rPr lang="zh-CN" altLang="en-US" dirty="0" smtClean="0"/>
              <a:t>信息系统</a:t>
            </a:r>
            <a:endParaRPr lang="en-US" altLang="zh-CN" dirty="0" smtClean="0"/>
          </a:p>
          <a:p>
            <a:r>
              <a:rPr lang="en-US" altLang="zh-CN" dirty="0" smtClean="0"/>
              <a:t>1990.12.25 </a:t>
            </a:r>
            <a:r>
              <a:rPr lang="en-US" altLang="zh-CN" dirty="0"/>
              <a:t>Tim Berners-Lee</a:t>
            </a:r>
            <a:r>
              <a:rPr lang="zh-CN" altLang="en-US" dirty="0"/>
              <a:t>和</a:t>
            </a:r>
            <a:r>
              <a:rPr lang="en-US" altLang="zh-CN" dirty="0"/>
              <a:t>Robert </a:t>
            </a:r>
            <a:r>
              <a:rPr lang="en-US" altLang="zh-CN" dirty="0" err="1" smtClean="0"/>
              <a:t>Caillau</a:t>
            </a:r>
            <a:r>
              <a:rPr lang="zh-CN" altLang="en-US" dirty="0" smtClean="0"/>
              <a:t>完成了首次</a:t>
            </a:r>
            <a:r>
              <a:rPr lang="en-US" altLang="zh-CN" dirty="0" smtClean="0"/>
              <a:t>Web</a:t>
            </a:r>
            <a:r>
              <a:rPr lang="zh-CN" altLang="en-US" dirty="0" smtClean="0"/>
              <a:t>通信</a:t>
            </a:r>
            <a:endParaRPr lang="en-US" altLang="zh-CN" dirty="0" smtClean="0"/>
          </a:p>
          <a:p>
            <a:r>
              <a:rPr lang="en-US" altLang="zh-CN" dirty="0" smtClean="0"/>
              <a:t>1991.8 </a:t>
            </a:r>
            <a:r>
              <a:rPr lang="en-US" altLang="zh-CN" dirty="0"/>
              <a:t>Tim </a:t>
            </a:r>
            <a:r>
              <a:rPr lang="en-US" altLang="zh-CN" dirty="0" smtClean="0"/>
              <a:t>Berners-Lee</a:t>
            </a:r>
            <a:r>
              <a:rPr lang="zh-CN" altLang="en-US" dirty="0" smtClean="0"/>
              <a:t>向全球公布了发明</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6693" y="2060848"/>
            <a:ext cx="1930990"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616280" y="4797153"/>
            <a:ext cx="1661403" cy="830997"/>
          </a:xfrm>
          <a:prstGeom prst="rect">
            <a:avLst/>
          </a:prstGeom>
          <a:noFill/>
        </p:spPr>
        <p:txBody>
          <a:bodyPr wrap="square" rtlCol="0">
            <a:spAutoFit/>
          </a:bodyPr>
          <a:lstStyle/>
          <a:p>
            <a:r>
              <a:rPr lang="en-US" altLang="zh-CN" sz="2400" dirty="0"/>
              <a:t>Web </a:t>
            </a:r>
            <a:r>
              <a:rPr lang="zh-CN" altLang="en-US" sz="2400" dirty="0"/>
              <a:t>之父</a:t>
            </a:r>
            <a:endParaRPr lang="en-US" altLang="zh-CN" sz="2400" dirty="0"/>
          </a:p>
          <a:p>
            <a:r>
              <a:rPr lang="en-US" altLang="zh-CN" sz="2400" dirty="0"/>
              <a:t>W3C</a:t>
            </a:r>
            <a:r>
              <a:rPr lang="zh-CN" altLang="en-US" sz="2400" dirty="0"/>
              <a:t>主席</a:t>
            </a:r>
          </a:p>
        </p:txBody>
      </p:sp>
    </p:spTree>
    <p:extLst>
      <p:ext uri="{BB962C8B-B14F-4D97-AF65-F5344CB8AC3E}">
        <p14:creationId xmlns:p14="http://schemas.microsoft.com/office/powerpoint/2010/main" val="31694188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Rectangle 2"/>
          <p:cNvSpPr>
            <a:spLocks noGrp="1" noChangeArrowheads="1"/>
          </p:cNvSpPr>
          <p:nvPr>
            <p:ph type="title"/>
          </p:nvPr>
        </p:nvSpPr>
        <p:spPr/>
        <p:txBody>
          <a:bodyPr/>
          <a:lstStyle/>
          <a:p>
            <a:r>
              <a:rPr lang="en-US" altLang="zh-CN"/>
              <a:t>IETF</a:t>
            </a:r>
          </a:p>
        </p:txBody>
      </p:sp>
      <p:sp>
        <p:nvSpPr>
          <p:cNvPr id="1510403" name="Rectangle 3" descr="Rectangle: Click to edit Master text styles&#10;Second level&#10;Third level&#10;Fourth level&#10;Fifth level"/>
          <p:cNvSpPr>
            <a:spLocks noGrp="1" noChangeArrowheads="1"/>
          </p:cNvSpPr>
          <p:nvPr>
            <p:ph type="body" idx="1"/>
          </p:nvPr>
        </p:nvSpPr>
        <p:spPr/>
        <p:txBody>
          <a:bodyPr/>
          <a:lstStyle/>
          <a:p>
            <a:r>
              <a:rPr lang="en-US" altLang="zh-CN"/>
              <a:t>URI:</a:t>
            </a:r>
          </a:p>
          <a:p>
            <a:pPr lvl="1"/>
            <a:r>
              <a:rPr lang="zh-CN" altLang="en-US"/>
              <a:t>语法</a:t>
            </a:r>
            <a:r>
              <a:rPr lang="en-US" altLang="zh-CN"/>
              <a:t>: </a:t>
            </a:r>
          </a:p>
          <a:p>
            <a:pPr lvl="2"/>
            <a:r>
              <a:rPr lang="zh-CN" altLang="en-US"/>
              <a:t>类似于</a:t>
            </a:r>
            <a:r>
              <a:rPr lang="en-US" altLang="zh-CN"/>
              <a:t>URL</a:t>
            </a:r>
            <a:r>
              <a:rPr lang="zh-CN" altLang="en-US"/>
              <a:t>语法</a:t>
            </a:r>
          </a:p>
          <a:p>
            <a:pPr lvl="2"/>
            <a:r>
              <a:rPr lang="zh-CN" altLang="en-US"/>
              <a:t>包括方案</a:t>
            </a:r>
            <a:r>
              <a:rPr lang="en-US" altLang="zh-CN"/>
              <a:t>(</a:t>
            </a:r>
            <a:r>
              <a:rPr lang="zh-CN" altLang="en-US"/>
              <a:t>如</a:t>
            </a:r>
            <a:r>
              <a:rPr lang="en-US" altLang="zh-CN"/>
              <a:t>URL</a:t>
            </a:r>
            <a:r>
              <a:rPr lang="zh-CN" altLang="en-US"/>
              <a:t>中的协议</a:t>
            </a:r>
            <a:r>
              <a:rPr lang="en-US" altLang="zh-CN"/>
              <a:t>,URN</a:t>
            </a:r>
            <a:r>
              <a:rPr lang="zh-CN" altLang="en-US"/>
              <a:t>等</a:t>
            </a:r>
            <a:r>
              <a:rPr lang="en-US" altLang="zh-CN"/>
              <a:t>),</a:t>
            </a:r>
            <a:r>
              <a:rPr lang="zh-CN" altLang="en-US"/>
              <a:t>服务器名</a:t>
            </a:r>
            <a:r>
              <a:rPr lang="en-US" altLang="zh-CN"/>
              <a:t>(</a:t>
            </a:r>
            <a:r>
              <a:rPr lang="zh-CN" altLang="en-US"/>
              <a:t>域名</a:t>
            </a:r>
            <a:r>
              <a:rPr lang="en-US" altLang="zh-CN"/>
              <a:t>),</a:t>
            </a:r>
            <a:r>
              <a:rPr lang="zh-CN" altLang="en-US"/>
              <a:t>路径</a:t>
            </a:r>
            <a:r>
              <a:rPr lang="en-US" altLang="zh-CN"/>
              <a:t>,</a:t>
            </a:r>
            <a:r>
              <a:rPr lang="zh-CN" altLang="en-US"/>
              <a:t>查询等部分</a:t>
            </a:r>
          </a:p>
          <a:p>
            <a:pPr lvl="1"/>
            <a:r>
              <a:rPr lang="en-US" altLang="zh-CN"/>
              <a:t>URI</a:t>
            </a:r>
            <a:r>
              <a:rPr lang="zh-CN" altLang="en-US"/>
              <a:t>引用</a:t>
            </a:r>
            <a:r>
              <a:rPr lang="en-US" altLang="zh-CN"/>
              <a:t>:</a:t>
            </a:r>
          </a:p>
          <a:p>
            <a:pPr lvl="2"/>
            <a:r>
              <a:rPr lang="zh-CN" altLang="en-US"/>
              <a:t>绝对引用和相对引用</a:t>
            </a:r>
          </a:p>
          <a:p>
            <a:pPr lvl="2"/>
            <a:r>
              <a:rPr lang="zh-CN" altLang="en-US"/>
              <a:t>由</a:t>
            </a:r>
            <a:r>
              <a:rPr lang="en-US" altLang="zh-CN"/>
              <a:t>URI</a:t>
            </a:r>
            <a:r>
              <a:rPr lang="zh-CN" altLang="en-US"/>
              <a:t>引用产生的真实</a:t>
            </a:r>
            <a:r>
              <a:rPr lang="en-US" altLang="zh-CN"/>
              <a:t>URI</a:t>
            </a:r>
            <a:r>
              <a:rPr lang="zh-CN" altLang="en-US"/>
              <a:t>引用只包括绝对引用</a:t>
            </a:r>
          </a:p>
          <a:p>
            <a:pPr lvl="2"/>
            <a:r>
              <a:rPr lang="zh-CN" altLang="en-US"/>
              <a:t>相对引用除非有一个绝对的</a:t>
            </a:r>
            <a:r>
              <a:rPr lang="en-US" altLang="zh-CN"/>
              <a:t>"</a:t>
            </a:r>
            <a:r>
              <a:rPr lang="zh-CN" altLang="en-US"/>
              <a:t>基本</a:t>
            </a:r>
            <a:r>
              <a:rPr lang="en-US" altLang="zh-CN"/>
              <a:t>URI"</a:t>
            </a:r>
            <a:r>
              <a:rPr lang="zh-CN" altLang="en-US"/>
              <a:t>才有意义</a:t>
            </a:r>
          </a:p>
        </p:txBody>
      </p:sp>
    </p:spTree>
    <p:extLst>
      <p:ext uri="{BB962C8B-B14F-4D97-AF65-F5344CB8AC3E}">
        <p14:creationId xmlns:p14="http://schemas.microsoft.com/office/powerpoint/2010/main" val="330437357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lstStyle/>
          <a:p>
            <a:r>
              <a:rPr lang="en-US" altLang="zh-CN"/>
              <a:t>IETF</a:t>
            </a:r>
          </a:p>
        </p:txBody>
      </p:sp>
      <p:sp>
        <p:nvSpPr>
          <p:cNvPr id="1511427" name="Rectangle 3" descr="Rectangle: Click to edit Master text styles&#10;Second level&#10;Third level&#10;Fourth level&#10;Fifth level"/>
          <p:cNvSpPr>
            <a:spLocks noGrp="1" noChangeArrowheads="1"/>
          </p:cNvSpPr>
          <p:nvPr>
            <p:ph type="body" idx="1"/>
          </p:nvPr>
        </p:nvSpPr>
        <p:spPr/>
        <p:txBody>
          <a:bodyPr/>
          <a:lstStyle/>
          <a:p>
            <a:r>
              <a:rPr lang="en-US" altLang="zh-CN"/>
              <a:t>URL:</a:t>
            </a:r>
          </a:p>
          <a:p>
            <a:pPr lvl="1"/>
            <a:r>
              <a:rPr lang="zh-CN" altLang="en-US"/>
              <a:t>用于描述一个固定的网络位置</a:t>
            </a:r>
            <a:r>
              <a:rPr lang="en-US" altLang="zh-CN"/>
              <a:t>,</a:t>
            </a:r>
            <a:r>
              <a:rPr lang="zh-CN" altLang="en-US"/>
              <a:t>且用于访问网络上的资源</a:t>
            </a:r>
          </a:p>
          <a:p>
            <a:pPr lvl="1"/>
            <a:r>
              <a:rPr lang="zh-CN" altLang="en-US"/>
              <a:t>为较老标准</a:t>
            </a:r>
            <a:r>
              <a:rPr lang="en-US" altLang="zh-CN"/>
              <a:t>,</a:t>
            </a:r>
            <a:r>
              <a:rPr lang="zh-CN" altLang="en-US"/>
              <a:t>一般使用数字常量</a:t>
            </a:r>
            <a:r>
              <a:rPr lang="en-US" altLang="zh-CN"/>
              <a:t>IP</a:t>
            </a:r>
            <a:r>
              <a:rPr lang="zh-CN" altLang="en-US"/>
              <a:t>地址</a:t>
            </a:r>
            <a:r>
              <a:rPr lang="en-US" altLang="zh-CN"/>
              <a:t>(</a:t>
            </a:r>
            <a:r>
              <a:rPr lang="zh-CN" altLang="en-US"/>
              <a:t>包括</a:t>
            </a:r>
            <a:r>
              <a:rPr lang="en-US" altLang="zh-CN"/>
              <a:t>IPv4</a:t>
            </a:r>
            <a:r>
              <a:rPr lang="zh-CN" altLang="en-US"/>
              <a:t>和</a:t>
            </a:r>
            <a:r>
              <a:rPr lang="en-US" altLang="zh-CN"/>
              <a:t>IPv6</a:t>
            </a:r>
            <a:r>
              <a:rPr lang="zh-CN" altLang="en-US"/>
              <a:t>地址</a:t>
            </a:r>
            <a:r>
              <a:rPr lang="en-US" altLang="zh-CN"/>
              <a:t>)</a:t>
            </a:r>
          </a:p>
          <a:p>
            <a:pPr lvl="1"/>
            <a:r>
              <a:rPr lang="zh-CN" altLang="en-US"/>
              <a:t>可以是绝对的</a:t>
            </a:r>
            <a:r>
              <a:rPr lang="en-US" altLang="zh-CN"/>
              <a:t>,</a:t>
            </a:r>
            <a:r>
              <a:rPr lang="zh-CN" altLang="en-US"/>
              <a:t>也可以是相对的</a:t>
            </a:r>
          </a:p>
          <a:p>
            <a:pPr lvl="1"/>
            <a:r>
              <a:rPr lang="zh-CN" altLang="en-US"/>
              <a:t>多数在</a:t>
            </a:r>
            <a:r>
              <a:rPr lang="en-US" altLang="zh-CN"/>
              <a:t>URI</a:t>
            </a:r>
            <a:r>
              <a:rPr lang="zh-CN" altLang="en-US"/>
              <a:t>部分涉及的方案都隐含</a:t>
            </a:r>
            <a:r>
              <a:rPr lang="en-US" altLang="zh-CN"/>
              <a:t>URL</a:t>
            </a:r>
            <a:r>
              <a:rPr lang="zh-CN" altLang="en-US"/>
              <a:t>的使用</a:t>
            </a:r>
          </a:p>
        </p:txBody>
      </p:sp>
    </p:spTree>
    <p:extLst>
      <p:ext uri="{BB962C8B-B14F-4D97-AF65-F5344CB8AC3E}">
        <p14:creationId xmlns:p14="http://schemas.microsoft.com/office/powerpoint/2010/main" val="418096232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p:txBody>
          <a:bodyPr/>
          <a:lstStyle/>
          <a:p>
            <a:r>
              <a:rPr lang="en-US" altLang="zh-CN"/>
              <a:t>IETF</a:t>
            </a:r>
          </a:p>
        </p:txBody>
      </p:sp>
      <p:sp>
        <p:nvSpPr>
          <p:cNvPr id="1512451" name="Rectangle 3" descr="Rectangle: Click to edit Master text styles&#10;Second level&#10;Third level&#10;Fourth level&#10;Fifth level"/>
          <p:cNvSpPr>
            <a:spLocks noGrp="1" noChangeArrowheads="1"/>
          </p:cNvSpPr>
          <p:nvPr>
            <p:ph type="body" idx="1"/>
          </p:nvPr>
        </p:nvSpPr>
        <p:spPr/>
        <p:txBody>
          <a:bodyPr/>
          <a:lstStyle/>
          <a:p>
            <a:r>
              <a:rPr lang="en-US" altLang="zh-CN"/>
              <a:t>URN:</a:t>
            </a:r>
          </a:p>
          <a:p>
            <a:pPr lvl="1"/>
            <a:r>
              <a:rPr lang="zh-CN" altLang="en-US"/>
              <a:t>连续的</a:t>
            </a:r>
            <a:r>
              <a:rPr lang="en-US" altLang="zh-CN"/>
              <a:t>,</a:t>
            </a:r>
            <a:r>
              <a:rPr lang="zh-CN" altLang="en-US"/>
              <a:t>全球唯一的</a:t>
            </a:r>
            <a:r>
              <a:rPr lang="en-US" altLang="zh-CN"/>
              <a:t>,</a:t>
            </a:r>
            <a:r>
              <a:rPr lang="zh-CN" altLang="en-US"/>
              <a:t>位置无关的</a:t>
            </a:r>
            <a:r>
              <a:rPr lang="en-US" altLang="zh-CN"/>
              <a:t>,</a:t>
            </a:r>
            <a:r>
              <a:rPr lang="zh-CN" altLang="en-US"/>
              <a:t>定义于</a:t>
            </a:r>
            <a:r>
              <a:rPr lang="en-US" altLang="zh-CN"/>
              <a:t>RFC2141</a:t>
            </a:r>
            <a:r>
              <a:rPr lang="zh-CN" altLang="en-US"/>
              <a:t>中的资源名称</a:t>
            </a:r>
          </a:p>
          <a:p>
            <a:pPr lvl="1"/>
            <a:r>
              <a:rPr lang="zh-CN" altLang="en-US"/>
              <a:t>着重提供一种从多通用命名空间到</a:t>
            </a:r>
            <a:r>
              <a:rPr lang="en-US" altLang="zh-CN"/>
              <a:t>URN</a:t>
            </a:r>
            <a:r>
              <a:rPr lang="zh-CN" altLang="en-US"/>
              <a:t>空间的简单映射</a:t>
            </a:r>
          </a:p>
          <a:p>
            <a:pPr lvl="1"/>
            <a:r>
              <a:rPr lang="zh-CN" altLang="en-US"/>
              <a:t>基本语法</a:t>
            </a:r>
            <a:r>
              <a:rPr lang="en-US" altLang="zh-CN"/>
              <a:t>:</a:t>
            </a:r>
          </a:p>
          <a:p>
            <a:pPr lvl="2"/>
            <a:r>
              <a:rPr lang="en-US" altLang="zh-CN"/>
              <a:t>urn:NID:NSS</a:t>
            </a:r>
          </a:p>
          <a:p>
            <a:pPr lvl="2"/>
            <a:r>
              <a:rPr lang="zh-CN" altLang="en-US"/>
              <a:t>打头的</a:t>
            </a:r>
            <a:r>
              <a:rPr lang="en-US" altLang="zh-CN"/>
              <a:t>urn</a:t>
            </a:r>
            <a:r>
              <a:rPr lang="zh-CN" altLang="en-US"/>
              <a:t>不区分大小写</a:t>
            </a:r>
          </a:p>
        </p:txBody>
      </p:sp>
    </p:spTree>
    <p:extLst>
      <p:ext uri="{BB962C8B-B14F-4D97-AF65-F5344CB8AC3E}">
        <p14:creationId xmlns:p14="http://schemas.microsoft.com/office/powerpoint/2010/main" val="371685221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474" name="Rectangle 2"/>
          <p:cNvSpPr>
            <a:spLocks noGrp="1" noChangeArrowheads="1"/>
          </p:cNvSpPr>
          <p:nvPr>
            <p:ph type="title"/>
          </p:nvPr>
        </p:nvSpPr>
        <p:spPr/>
        <p:txBody>
          <a:bodyPr/>
          <a:lstStyle/>
          <a:p>
            <a:r>
              <a:rPr lang="en-US" altLang="zh-CN"/>
              <a:t>IETF</a:t>
            </a:r>
          </a:p>
        </p:txBody>
      </p:sp>
      <p:sp>
        <p:nvSpPr>
          <p:cNvPr id="1513475" name="Rectangle 3" descr="Rectangle: Click to edit Master text styles&#10;Second level&#10;Third level&#10;Fourth level&#10;Fifth level"/>
          <p:cNvSpPr>
            <a:spLocks noGrp="1" noChangeArrowheads="1"/>
          </p:cNvSpPr>
          <p:nvPr>
            <p:ph type="body" idx="1"/>
          </p:nvPr>
        </p:nvSpPr>
        <p:spPr/>
        <p:txBody>
          <a:bodyPr/>
          <a:lstStyle/>
          <a:p>
            <a:r>
              <a:rPr lang="en-US" altLang="zh-CN"/>
              <a:t>URN:</a:t>
            </a:r>
          </a:p>
          <a:p>
            <a:pPr lvl="1"/>
            <a:r>
              <a:rPr lang="zh-CN" altLang="en-US"/>
              <a:t>基本语法</a:t>
            </a:r>
            <a:r>
              <a:rPr lang="en-US" altLang="zh-CN"/>
              <a:t>:</a:t>
            </a:r>
          </a:p>
          <a:p>
            <a:pPr lvl="2"/>
            <a:r>
              <a:rPr lang="en-US" altLang="zh-CN"/>
              <a:t>NID</a:t>
            </a:r>
            <a:r>
              <a:rPr lang="zh-CN" altLang="en-US"/>
              <a:t>为命名空间标识符</a:t>
            </a:r>
            <a:r>
              <a:rPr lang="en-US" altLang="zh-CN"/>
              <a:t>(Namespace Identifier)</a:t>
            </a:r>
          </a:p>
          <a:p>
            <a:pPr lvl="3"/>
            <a:r>
              <a:rPr lang="zh-CN" altLang="en-US"/>
              <a:t>其值也不区分大小写</a:t>
            </a:r>
            <a:r>
              <a:rPr lang="en-US" altLang="zh-CN"/>
              <a:t>,</a:t>
            </a:r>
            <a:r>
              <a:rPr lang="zh-CN" altLang="en-US"/>
              <a:t>其值决定</a:t>
            </a:r>
            <a:r>
              <a:rPr lang="en-US" altLang="zh-CN"/>
              <a:t>NSS</a:t>
            </a:r>
            <a:r>
              <a:rPr lang="zh-CN" altLang="en-US"/>
              <a:t>语法</a:t>
            </a:r>
          </a:p>
          <a:p>
            <a:pPr lvl="3"/>
            <a:r>
              <a:rPr lang="zh-CN" altLang="en-US"/>
              <a:t>为一个由</a:t>
            </a:r>
            <a:r>
              <a:rPr lang="en-US" altLang="zh-CN"/>
              <a:t>1-32</a:t>
            </a:r>
            <a:r>
              <a:rPr lang="zh-CN" altLang="en-US"/>
              <a:t>个字符组成的字符串</a:t>
            </a:r>
            <a:r>
              <a:rPr lang="en-US" altLang="zh-CN"/>
              <a:t>,</a:t>
            </a:r>
            <a:r>
              <a:rPr lang="zh-CN" altLang="en-US"/>
              <a:t>由字母或者数字打头</a:t>
            </a:r>
            <a:r>
              <a:rPr lang="en-US" altLang="zh-CN"/>
              <a:t>,</a:t>
            </a:r>
            <a:r>
              <a:rPr lang="zh-CN" altLang="en-US"/>
              <a:t>后跟字母</a:t>
            </a:r>
            <a:r>
              <a:rPr lang="en-US" altLang="zh-CN"/>
              <a:t>,</a:t>
            </a:r>
            <a:r>
              <a:rPr lang="zh-CN" altLang="en-US"/>
              <a:t>数字及连字符</a:t>
            </a:r>
          </a:p>
          <a:p>
            <a:pPr lvl="2"/>
            <a:r>
              <a:rPr lang="en-US" altLang="zh-CN"/>
              <a:t>NSS</a:t>
            </a:r>
            <a:r>
              <a:rPr lang="zh-CN" altLang="en-US"/>
              <a:t>为命名空间指定字符串</a:t>
            </a:r>
            <a:r>
              <a:rPr lang="en-US" altLang="zh-CN"/>
              <a:t>(Namespace Specific String)</a:t>
            </a:r>
          </a:p>
        </p:txBody>
      </p:sp>
    </p:spTree>
    <p:extLst>
      <p:ext uri="{BB962C8B-B14F-4D97-AF65-F5344CB8AC3E}">
        <p14:creationId xmlns:p14="http://schemas.microsoft.com/office/powerpoint/2010/main" val="146786931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title"/>
          </p:nvPr>
        </p:nvSpPr>
        <p:spPr/>
        <p:txBody>
          <a:bodyPr/>
          <a:lstStyle/>
          <a:p>
            <a:r>
              <a:rPr lang="en-US" altLang="zh-CN" dirty="0" smtClean="0"/>
              <a:t>IANA/ICANN</a:t>
            </a:r>
            <a:endParaRPr lang="en-US" altLang="zh-CN" dirty="0"/>
          </a:p>
        </p:txBody>
      </p:sp>
      <p:sp>
        <p:nvSpPr>
          <p:cNvPr id="1121283"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IANA</a:t>
            </a:r>
            <a:r>
              <a:rPr lang="zh-CN" altLang="en-US" dirty="0" smtClean="0"/>
              <a:t>的职能现由</a:t>
            </a:r>
            <a:r>
              <a:rPr lang="en-US" altLang="zh-CN" dirty="0" smtClean="0"/>
              <a:t>ICANN</a:t>
            </a:r>
            <a:r>
              <a:rPr lang="zh-CN" altLang="en-US" dirty="0" smtClean="0"/>
              <a:t>负责</a:t>
            </a:r>
            <a:endParaRPr lang="en-US" altLang="zh-CN" dirty="0" smtClean="0"/>
          </a:p>
          <a:p>
            <a:r>
              <a:rPr lang="en-US" altLang="zh-CN" dirty="0" smtClean="0"/>
              <a:t>IP</a:t>
            </a:r>
            <a:r>
              <a:rPr lang="zh-CN" altLang="en-US" dirty="0" smtClean="0"/>
              <a:t>地址分配</a:t>
            </a:r>
            <a:endParaRPr lang="en-US" altLang="zh-CN" dirty="0" smtClean="0"/>
          </a:p>
          <a:p>
            <a:r>
              <a:rPr lang="zh-CN" altLang="en-US" dirty="0" smtClean="0"/>
              <a:t>公共服务端口规划</a:t>
            </a:r>
            <a:endParaRPr lang="en-US" altLang="zh-CN" dirty="0" smtClean="0"/>
          </a:p>
          <a:p>
            <a:r>
              <a:rPr lang="zh-CN" altLang="en-US" dirty="0" smtClean="0"/>
              <a:t>通用顶级域名和国家地区顶级域名管理</a:t>
            </a:r>
            <a:endParaRPr lang="zh-CN" altLang="en-US" dirty="0"/>
          </a:p>
          <a:p>
            <a:r>
              <a:rPr lang="zh-CN" altLang="en-US" dirty="0"/>
              <a:t>字符集名称</a:t>
            </a:r>
          </a:p>
          <a:p>
            <a:r>
              <a:rPr lang="zh-CN" altLang="en-US" dirty="0"/>
              <a:t>语言标记</a:t>
            </a:r>
          </a:p>
        </p:txBody>
      </p:sp>
    </p:spTree>
    <p:extLst>
      <p:ext uri="{BB962C8B-B14F-4D97-AF65-F5344CB8AC3E}">
        <p14:creationId xmlns:p14="http://schemas.microsoft.com/office/powerpoint/2010/main" val="6309805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pic>
        <p:nvPicPr>
          <p:cNvPr id="5"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26738"/>
          <a:stretch>
            <a:fillRect/>
          </a:stretch>
        </p:blipFill>
        <p:spPr bwMode="auto">
          <a:xfrm>
            <a:off x="2468027" y="1905000"/>
            <a:ext cx="7560746"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436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16" y="1556792"/>
            <a:ext cx="692409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8431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pPr>
              <a:lnSpc>
                <a:spcPct val="90000"/>
              </a:lnSpc>
            </a:pPr>
            <a:r>
              <a:rPr lang="en-US" altLang="zh-CN" dirty="0" smtClean="0"/>
              <a:t>1993.3.15 UIUC</a:t>
            </a:r>
            <a:r>
              <a:rPr lang="zh-CN" altLang="en-US" dirty="0" smtClean="0"/>
              <a:t>的</a:t>
            </a:r>
            <a:r>
              <a:rPr lang="en-US" altLang="zh-CN" dirty="0" smtClean="0"/>
              <a:t>UCSA</a:t>
            </a:r>
            <a:r>
              <a:rPr lang="zh-CN" altLang="en-US" dirty="0" smtClean="0"/>
              <a:t>的</a:t>
            </a:r>
            <a:r>
              <a:rPr lang="en-US" altLang="zh-CN" dirty="0"/>
              <a:t>Marc </a:t>
            </a:r>
            <a:r>
              <a:rPr lang="en-US" altLang="zh-CN" dirty="0" err="1" smtClean="0"/>
              <a:t>Andreeseen</a:t>
            </a:r>
            <a:r>
              <a:rPr lang="zh-CN" altLang="en-US" dirty="0" smtClean="0"/>
              <a:t>和</a:t>
            </a:r>
            <a:r>
              <a:rPr lang="en-US" altLang="zh-CN" dirty="0" smtClean="0"/>
              <a:t>Eric </a:t>
            </a:r>
            <a:r>
              <a:rPr lang="en-US" altLang="zh-CN" dirty="0" err="1" smtClean="0"/>
              <a:t>Bina</a:t>
            </a:r>
            <a:r>
              <a:rPr lang="zh-CN" altLang="en-US" dirty="0" smtClean="0"/>
              <a:t>推出了第一个图形界面浏览器</a:t>
            </a:r>
            <a:r>
              <a:rPr lang="en-US" altLang="zh-CN" dirty="0" smtClean="0"/>
              <a:t>Mosaic</a:t>
            </a:r>
            <a:endParaRPr lang="zh-CN" altLang="en-US" dirty="0"/>
          </a:p>
          <a:p>
            <a:pPr>
              <a:lnSpc>
                <a:spcPct val="90000"/>
              </a:lnSpc>
            </a:pPr>
            <a:r>
              <a:rPr lang="en-US" altLang="zh-CN" dirty="0" smtClean="0"/>
              <a:t>1994.3 </a:t>
            </a:r>
            <a:r>
              <a:rPr lang="en-US" altLang="zh-CN" dirty="0"/>
              <a:t>Marc </a:t>
            </a:r>
            <a:r>
              <a:rPr lang="en-US" altLang="zh-CN" dirty="0" err="1" smtClean="0"/>
              <a:t>Andreeseen</a:t>
            </a:r>
            <a:r>
              <a:rPr lang="zh-CN" altLang="en-US" dirty="0" smtClean="0"/>
              <a:t>和</a:t>
            </a:r>
            <a:r>
              <a:rPr lang="en-US" altLang="zh-CN" dirty="0" smtClean="0"/>
              <a:t>SGI</a:t>
            </a:r>
            <a:r>
              <a:rPr lang="zh-CN" altLang="en-US" dirty="0"/>
              <a:t>的</a:t>
            </a:r>
            <a:r>
              <a:rPr lang="en-US" altLang="zh-CN" dirty="0"/>
              <a:t>Jim Clark</a:t>
            </a:r>
            <a:r>
              <a:rPr lang="zh-CN" altLang="en-US" dirty="0"/>
              <a:t>创建了</a:t>
            </a:r>
            <a:r>
              <a:rPr lang="en-US" altLang="zh-CN" dirty="0" smtClean="0"/>
              <a:t>Netscape</a:t>
            </a:r>
            <a:endParaRPr lang="zh-CN" altLang="en-US" dirty="0"/>
          </a:p>
          <a:p>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3645023"/>
            <a:ext cx="1903401" cy="264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9816" y="3645025"/>
            <a:ext cx="2808312" cy="264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descr="http://t2.gstatic.com/images?q=tbn:ANd9GcTW0PTm9lwarfNWLO_FWhtD25O8KjK1V_j9BGifwTzOqN8p63ha65dUGuSEQ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2184" y="3645022"/>
            <a:ext cx="2846943" cy="2640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920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smtClean="0"/>
              <a:t>1994 </a:t>
            </a:r>
            <a:r>
              <a:rPr lang="en-US" altLang="zh-CN" dirty="0" err="1" smtClean="0"/>
              <a:t>Håkon</a:t>
            </a:r>
            <a:r>
              <a:rPr lang="en-US" altLang="zh-CN" dirty="0" smtClean="0"/>
              <a:t> </a:t>
            </a:r>
            <a:r>
              <a:rPr lang="en-US" altLang="zh-CN" dirty="0" err="1"/>
              <a:t>Wium</a:t>
            </a:r>
            <a:r>
              <a:rPr lang="en-US" altLang="zh-CN" dirty="0"/>
              <a:t> </a:t>
            </a:r>
            <a:r>
              <a:rPr lang="en-US" altLang="zh-CN" dirty="0" smtClean="0"/>
              <a:t>Lie</a:t>
            </a:r>
            <a:r>
              <a:rPr lang="zh-CN" altLang="en-US" dirty="0" smtClean="0"/>
              <a:t>与</a:t>
            </a:r>
            <a:r>
              <a:rPr lang="en-US" altLang="zh-CN" dirty="0"/>
              <a:t>Bert </a:t>
            </a:r>
            <a:r>
              <a:rPr lang="en-US" altLang="zh-CN" dirty="0" err="1" smtClean="0"/>
              <a:t>Bos</a:t>
            </a:r>
            <a:r>
              <a:rPr lang="zh-CN" altLang="en-US" dirty="0" smtClean="0"/>
              <a:t>共同提出了层叠样式单（</a:t>
            </a:r>
            <a:r>
              <a:rPr lang="en-US" altLang="zh-CN" dirty="0"/>
              <a:t>Cascading Style </a:t>
            </a:r>
            <a:r>
              <a:rPr lang="en-US" altLang="zh-CN" dirty="0" smtClean="0"/>
              <a:t>Sheet, CSS</a:t>
            </a:r>
            <a:r>
              <a:rPr lang="zh-CN" altLang="en-US" dirty="0" smtClean="0"/>
              <a:t>）</a:t>
            </a:r>
            <a:endParaRPr lang="en-US" altLang="zh-CN" dirty="0" smtClean="0"/>
          </a:p>
          <a:p>
            <a:r>
              <a:rPr lang="en-US" altLang="zh-CN" dirty="0" smtClean="0"/>
              <a:t>1995 Brendan </a:t>
            </a:r>
            <a:r>
              <a:rPr lang="en-US" altLang="zh-CN" dirty="0" err="1" smtClean="0"/>
              <a:t>Eich</a:t>
            </a:r>
            <a:r>
              <a:rPr lang="zh-CN" altLang="en-US" dirty="0" smtClean="0"/>
              <a:t>创建了</a:t>
            </a:r>
            <a:r>
              <a:rPr lang="en-US" altLang="zh-CN" dirty="0" smtClean="0"/>
              <a:t>JavaScript</a:t>
            </a:r>
            <a:r>
              <a:rPr lang="zh-CN" altLang="en-US" dirty="0" smtClean="0"/>
              <a:t>语言</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9473" y="3847072"/>
            <a:ext cx="2016596" cy="2508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480" y="3797645"/>
            <a:ext cx="2289240" cy="2557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865" y="3813820"/>
            <a:ext cx="2525463" cy="2525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1643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Lecture </a:t>
            </a:r>
            <a:r>
              <a:rPr lang="en-US" altLang="zh-CN" dirty="0"/>
              <a:t>2</a:t>
            </a:r>
            <a:endParaRPr lang="zh-CN" altLang="en-US" dirty="0"/>
          </a:p>
        </p:txBody>
      </p:sp>
      <p:sp>
        <p:nvSpPr>
          <p:cNvPr id="6" name="副标题 5"/>
          <p:cNvSpPr>
            <a:spLocks noGrp="1"/>
          </p:cNvSpPr>
          <p:nvPr>
            <p:ph type="subTitle" idx="1"/>
          </p:nvPr>
        </p:nvSpPr>
        <p:spPr/>
        <p:txBody>
          <a:bodyPr/>
          <a:lstStyle/>
          <a:p>
            <a:r>
              <a:rPr lang="zh-CN" altLang="en-US" dirty="0"/>
              <a:t>引论</a:t>
            </a:r>
          </a:p>
        </p:txBody>
      </p:sp>
    </p:spTree>
    <p:extLst>
      <p:ext uri="{BB962C8B-B14F-4D97-AF65-F5344CB8AC3E}">
        <p14:creationId xmlns:p14="http://schemas.microsoft.com/office/powerpoint/2010/main" val="18295904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a:t>1994.9 MIT</a:t>
            </a:r>
            <a:r>
              <a:rPr lang="zh-CN" altLang="en-US" dirty="0"/>
              <a:t>与</a:t>
            </a:r>
            <a:r>
              <a:rPr lang="en-US" altLang="zh-CN" dirty="0"/>
              <a:t>CERN</a:t>
            </a:r>
            <a:r>
              <a:rPr lang="zh-CN" altLang="en-US" dirty="0"/>
              <a:t>宣布成立万维网联盟（</a:t>
            </a:r>
            <a:r>
              <a:rPr lang="en-US" altLang="zh-CN" dirty="0"/>
              <a:t>World Wide Web Consortium</a:t>
            </a:r>
            <a:r>
              <a:rPr lang="zh-CN" altLang="en-US" dirty="0"/>
              <a:t>，</a:t>
            </a:r>
            <a:r>
              <a:rPr lang="en-US" altLang="zh-CN" dirty="0"/>
              <a:t>W3C</a:t>
            </a:r>
            <a:r>
              <a:rPr lang="zh-CN" altLang="en-US" dirty="0" smtClean="0"/>
              <a:t>）</a:t>
            </a:r>
            <a:endParaRPr lang="en-US" altLang="zh-CN" dirty="0" smtClean="0"/>
          </a:p>
          <a:p>
            <a:endParaRPr lang="en-US" altLang="zh-CN" dirty="0"/>
          </a:p>
          <a:p>
            <a:r>
              <a:rPr lang="en-US" altLang="zh-CN" dirty="0" smtClean="0"/>
              <a:t>1995.5 Internet</a:t>
            </a:r>
            <a:r>
              <a:rPr lang="zh-CN" altLang="en-US" dirty="0" smtClean="0"/>
              <a:t>允许被用于商业用途</a:t>
            </a:r>
            <a:endParaRPr lang="en-US" altLang="zh-CN" dirty="0" smtClean="0"/>
          </a:p>
          <a:p>
            <a:endParaRPr lang="en-US" altLang="zh-CN" dirty="0"/>
          </a:p>
          <a:p>
            <a:r>
              <a:rPr lang="en-US" altLang="zh-CN" dirty="0" smtClean="0"/>
              <a:t>1995.5 SUN</a:t>
            </a:r>
            <a:r>
              <a:rPr lang="zh-CN" altLang="en-US" dirty="0" smtClean="0"/>
              <a:t>公司推出</a:t>
            </a:r>
            <a:r>
              <a:rPr lang="en-US" altLang="zh-CN" dirty="0" smtClean="0"/>
              <a:t>JAVA/Applet</a:t>
            </a:r>
            <a:r>
              <a:rPr lang="zh-CN" altLang="en-US" dirty="0" smtClean="0"/>
              <a:t>技术</a:t>
            </a:r>
            <a:endParaRPr lang="en-US" altLang="zh-CN" dirty="0" smtClean="0"/>
          </a:p>
          <a:p>
            <a:pPr lvl="1"/>
            <a:r>
              <a:rPr lang="en-US" altLang="zh-CN" dirty="0" smtClean="0"/>
              <a:t>1998</a:t>
            </a:r>
            <a:r>
              <a:rPr lang="zh-CN" altLang="en-US" dirty="0" smtClean="0"/>
              <a:t>年进一步推出了</a:t>
            </a:r>
            <a:r>
              <a:rPr lang="en-US" altLang="zh-CN" dirty="0" smtClean="0"/>
              <a:t>J2EE</a:t>
            </a:r>
            <a:r>
              <a:rPr lang="zh-CN" altLang="en-US" dirty="0" smtClean="0"/>
              <a:t>，</a:t>
            </a:r>
            <a:r>
              <a:rPr lang="en-US" altLang="zh-CN" dirty="0" smtClean="0"/>
              <a:t>2005</a:t>
            </a:r>
            <a:r>
              <a:rPr lang="zh-CN" altLang="en-US" dirty="0" smtClean="0"/>
              <a:t>年改为</a:t>
            </a:r>
            <a:r>
              <a:rPr lang="en-US" altLang="zh-CN" dirty="0" smtClean="0"/>
              <a:t>Java EE</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360" y="3789040"/>
            <a:ext cx="1593369"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05910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a:t>1995.6.8 Rasmus </a:t>
            </a:r>
            <a:r>
              <a:rPr lang="en-US" altLang="zh-CN" dirty="0" err="1" smtClean="0"/>
              <a:t>Lerdorf</a:t>
            </a:r>
            <a:r>
              <a:rPr lang="zh-CN" altLang="en-US" dirty="0" smtClean="0"/>
              <a:t>公开了</a:t>
            </a:r>
            <a:r>
              <a:rPr lang="en-US" altLang="zh-CN" dirty="0" smtClean="0"/>
              <a:t>PHP 1.0</a:t>
            </a:r>
          </a:p>
          <a:p>
            <a:r>
              <a:rPr lang="en-US" altLang="zh-CN" dirty="0"/>
              <a:t>1997 </a:t>
            </a:r>
            <a:r>
              <a:rPr lang="en-US" altLang="zh-CN" dirty="0" err="1"/>
              <a:t>Zeev</a:t>
            </a:r>
            <a:r>
              <a:rPr lang="en-US" altLang="zh-CN" dirty="0"/>
              <a:t> </a:t>
            </a:r>
            <a:r>
              <a:rPr lang="en-US" altLang="zh-CN" dirty="0" err="1" smtClean="0"/>
              <a:t>Suraski</a:t>
            </a:r>
            <a:r>
              <a:rPr lang="zh-CN" altLang="en-US" dirty="0" smtClean="0"/>
              <a:t>和</a:t>
            </a:r>
            <a:r>
              <a:rPr lang="en-US" altLang="zh-CN" dirty="0" err="1" smtClean="0"/>
              <a:t>Andi</a:t>
            </a:r>
            <a:r>
              <a:rPr lang="en-US" altLang="zh-CN" dirty="0" smtClean="0"/>
              <a:t> </a:t>
            </a:r>
            <a:r>
              <a:rPr lang="en-US" altLang="zh-CN" dirty="0" err="1" smtClean="0"/>
              <a:t>Gutmans</a:t>
            </a:r>
            <a:r>
              <a:rPr lang="zh-CN" altLang="en-US" dirty="0" smtClean="0"/>
              <a:t>改写了</a:t>
            </a:r>
            <a:r>
              <a:rPr lang="en-US" altLang="zh-CN" dirty="0" smtClean="0"/>
              <a:t>PHP 3.0</a:t>
            </a:r>
            <a:r>
              <a:rPr lang="zh-CN" altLang="en-US" dirty="0" smtClean="0"/>
              <a:t>，</a:t>
            </a:r>
            <a:r>
              <a:rPr lang="en-US" altLang="zh-CN" dirty="0" smtClean="0"/>
              <a:t>1999</a:t>
            </a:r>
            <a:r>
              <a:rPr lang="zh-CN" altLang="en-US" dirty="0" smtClean="0"/>
              <a:t>年又开发了</a:t>
            </a:r>
            <a:r>
              <a:rPr lang="en-US" altLang="zh-CN" dirty="0" err="1" smtClean="0"/>
              <a:t>Zend</a:t>
            </a:r>
            <a:r>
              <a:rPr lang="zh-CN" altLang="en-US" dirty="0"/>
              <a:t>引擎</a:t>
            </a:r>
          </a:p>
        </p:txBody>
      </p:sp>
      <p:pic>
        <p:nvPicPr>
          <p:cNvPr id="5" name="图片 4"/>
          <p:cNvPicPr>
            <a:picLocks noChangeAspect="1"/>
          </p:cNvPicPr>
          <p:nvPr/>
        </p:nvPicPr>
        <p:blipFill>
          <a:blip r:embed="rId2"/>
          <a:stretch>
            <a:fillRect/>
          </a:stretch>
        </p:blipFill>
        <p:spPr>
          <a:xfrm>
            <a:off x="5015881" y="3573017"/>
            <a:ext cx="2024519" cy="2740053"/>
          </a:xfrm>
          <a:prstGeom prst="rect">
            <a:avLst/>
          </a:prstGeom>
        </p:spPr>
      </p:pic>
      <p:pic>
        <p:nvPicPr>
          <p:cNvPr id="6" name="图片 5"/>
          <p:cNvPicPr>
            <a:picLocks noChangeAspect="1"/>
          </p:cNvPicPr>
          <p:nvPr/>
        </p:nvPicPr>
        <p:blipFill>
          <a:blip r:embed="rId3"/>
          <a:stretch>
            <a:fillRect/>
          </a:stretch>
        </p:blipFill>
        <p:spPr>
          <a:xfrm>
            <a:off x="2361233" y="3588111"/>
            <a:ext cx="2016224" cy="2724958"/>
          </a:xfrm>
          <a:prstGeom prst="rect">
            <a:avLst/>
          </a:prstGeom>
        </p:spPr>
      </p:pic>
      <p:pic>
        <p:nvPicPr>
          <p:cNvPr id="7" name="图片 6"/>
          <p:cNvPicPr>
            <a:picLocks noChangeAspect="1"/>
          </p:cNvPicPr>
          <p:nvPr/>
        </p:nvPicPr>
        <p:blipFill>
          <a:blip r:embed="rId4"/>
          <a:stretch>
            <a:fillRect/>
          </a:stretch>
        </p:blipFill>
        <p:spPr>
          <a:xfrm>
            <a:off x="7678824" y="3573016"/>
            <a:ext cx="2022858" cy="2740053"/>
          </a:xfrm>
          <a:prstGeom prst="rect">
            <a:avLst/>
          </a:prstGeom>
        </p:spPr>
      </p:pic>
    </p:spTree>
    <p:extLst>
      <p:ext uri="{BB962C8B-B14F-4D97-AF65-F5344CB8AC3E}">
        <p14:creationId xmlns:p14="http://schemas.microsoft.com/office/powerpoint/2010/main" val="3259405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sz="half" idx="1"/>
          </p:nvPr>
        </p:nvSpPr>
        <p:spPr/>
        <p:txBody>
          <a:bodyPr/>
          <a:lstStyle/>
          <a:p>
            <a:r>
              <a:rPr lang="en-US" altLang="zh-CN" dirty="0"/>
              <a:t>1995.8 IE1.0</a:t>
            </a:r>
            <a:r>
              <a:rPr lang="zh-CN" altLang="en-US" dirty="0"/>
              <a:t>作为</a:t>
            </a:r>
            <a:r>
              <a:rPr lang="en-US" altLang="zh-CN" dirty="0"/>
              <a:t>Microsoft Plus!</a:t>
            </a:r>
            <a:r>
              <a:rPr lang="zh-CN" altLang="en-US" dirty="0"/>
              <a:t>包的一部分，随</a:t>
            </a:r>
            <a:r>
              <a:rPr lang="en-US" altLang="zh-CN" dirty="0"/>
              <a:t>Windows95</a:t>
            </a:r>
            <a:r>
              <a:rPr lang="zh-CN" altLang="en-US" dirty="0"/>
              <a:t>一起发布</a:t>
            </a:r>
          </a:p>
          <a:p>
            <a:endParaRPr lang="zh-CN" altLang="en-US" dirty="0"/>
          </a:p>
        </p:txBody>
      </p:sp>
      <p:pic>
        <p:nvPicPr>
          <p:cNvPr id="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28048" y="1905000"/>
            <a:ext cx="4761905" cy="327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3356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a:t>1998 Jeffrey </a:t>
            </a:r>
            <a:r>
              <a:rPr lang="en-US" altLang="zh-CN" dirty="0" err="1" smtClean="0"/>
              <a:t>Zeldman</a:t>
            </a:r>
            <a:r>
              <a:rPr lang="zh-CN" altLang="en-US" dirty="0" smtClean="0"/>
              <a:t>牵头</a:t>
            </a:r>
            <a:r>
              <a:rPr lang="zh-CN" altLang="en-US" dirty="0"/>
              <a:t>创建了</a:t>
            </a:r>
            <a:r>
              <a:rPr lang="en-US" altLang="zh-CN" dirty="0"/>
              <a:t>Web</a:t>
            </a:r>
            <a:r>
              <a:rPr lang="zh-CN" altLang="en-US" dirty="0"/>
              <a:t>标准推广组织“</a:t>
            </a:r>
            <a:r>
              <a:rPr lang="en-US" altLang="zh-CN" dirty="0"/>
              <a:t>The Web Standards </a:t>
            </a:r>
            <a:r>
              <a:rPr lang="en-US" altLang="zh-CN" dirty="0" smtClean="0"/>
              <a:t>Project</a:t>
            </a:r>
            <a:r>
              <a:rPr lang="zh-CN" altLang="en-US" dirty="0" smtClean="0"/>
              <a:t>”（</a:t>
            </a:r>
            <a:r>
              <a:rPr lang="en-US" altLang="zh-CN" dirty="0"/>
              <a:t> </a:t>
            </a:r>
            <a:r>
              <a:rPr lang="en-US" altLang="zh-CN" dirty="0" err="1"/>
              <a:t>WaSP</a:t>
            </a:r>
            <a:r>
              <a:rPr lang="en-US" altLang="zh-CN" dirty="0"/>
              <a:t> </a:t>
            </a:r>
            <a:r>
              <a:rPr lang="zh-CN" altLang="en-US" dirty="0" smtClean="0"/>
              <a:t>），并出版了电子期刊“</a:t>
            </a:r>
            <a:r>
              <a:rPr lang="en-US" altLang="zh-CN" dirty="0"/>
              <a:t>A List Apart</a:t>
            </a:r>
            <a:r>
              <a:rPr lang="zh-CN" altLang="en-US" dirty="0" smtClean="0"/>
              <a:t>”</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3527535"/>
            <a:ext cx="1984050"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857" y="3555550"/>
            <a:ext cx="2068273"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7776" y="3589474"/>
            <a:ext cx="3212930" cy="2486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18067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sz="half" idx="1"/>
          </p:nvPr>
        </p:nvSpPr>
        <p:spPr/>
        <p:txBody>
          <a:bodyPr/>
          <a:lstStyle/>
          <a:p>
            <a:r>
              <a:rPr lang="en-US" altLang="zh-CN" dirty="0" smtClean="0"/>
              <a:t>2000</a:t>
            </a:r>
            <a:r>
              <a:rPr lang="zh-CN" altLang="en-US" dirty="0" smtClean="0"/>
              <a:t>年，</a:t>
            </a:r>
            <a:r>
              <a:rPr lang="en-US" altLang="zh-CN" dirty="0"/>
              <a:t>Roy Thomas </a:t>
            </a:r>
            <a:r>
              <a:rPr lang="en-US" altLang="zh-CN" dirty="0" smtClean="0"/>
              <a:t>Fielding</a:t>
            </a:r>
            <a:r>
              <a:rPr lang="zh-CN" altLang="en-US" dirty="0" smtClean="0"/>
              <a:t>在其博士论文</a:t>
            </a:r>
            <a:r>
              <a:rPr lang="en-US" altLang="zh-CN" dirty="0"/>
              <a:t>” Architectural Styles and the Design of Network-based Software Architectures</a:t>
            </a:r>
            <a:r>
              <a:rPr lang="en-US" altLang="zh-CN" dirty="0" smtClean="0"/>
              <a:t>”</a:t>
            </a:r>
            <a:r>
              <a:rPr lang="zh-CN" altLang="en-US" dirty="0" smtClean="0"/>
              <a:t>中提出</a:t>
            </a:r>
            <a:r>
              <a:rPr lang="en-US" altLang="zh-CN" dirty="0" smtClean="0"/>
              <a:t>REST</a:t>
            </a:r>
            <a:r>
              <a:rPr lang="zh-CN" altLang="en-US" dirty="0" smtClean="0"/>
              <a:t>（</a:t>
            </a:r>
            <a:r>
              <a:rPr lang="en-US" altLang="zh-CN" dirty="0"/>
              <a:t>Representational State Transfer</a:t>
            </a:r>
            <a:r>
              <a:rPr lang="zh-CN" altLang="en-US" dirty="0" smtClean="0"/>
              <a:t>）是</a:t>
            </a:r>
            <a:r>
              <a:rPr lang="en-US" altLang="zh-CN" dirty="0" smtClean="0"/>
              <a:t>Web</a:t>
            </a:r>
            <a:r>
              <a:rPr lang="zh-CN" altLang="en-US" dirty="0" smtClean="0"/>
              <a:t>的基础架构风格</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92" y="1844825"/>
            <a:ext cx="2160240" cy="2693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284132" y="4786809"/>
            <a:ext cx="3240360" cy="769441"/>
          </a:xfrm>
          <a:prstGeom prst="rect">
            <a:avLst/>
          </a:prstGeom>
          <a:noFill/>
        </p:spPr>
        <p:txBody>
          <a:bodyPr wrap="square" rtlCol="0">
            <a:spAutoFit/>
          </a:bodyPr>
          <a:lstStyle/>
          <a:p>
            <a:pPr algn="ctr"/>
            <a:r>
              <a:rPr lang="en-US" altLang="zh-CN" sz="2200" dirty="0"/>
              <a:t>HTTP</a:t>
            </a:r>
            <a:r>
              <a:rPr lang="zh-CN" altLang="en-US" sz="2200" dirty="0"/>
              <a:t>协议主要撰写者</a:t>
            </a:r>
            <a:endParaRPr lang="en-US" altLang="zh-CN" sz="2200" dirty="0"/>
          </a:p>
          <a:p>
            <a:pPr algn="ctr"/>
            <a:r>
              <a:rPr lang="en-US" altLang="zh-CN" sz="2200" dirty="0"/>
              <a:t>Apache</a:t>
            </a:r>
            <a:r>
              <a:rPr lang="zh-CN" altLang="en-US" sz="2200" dirty="0"/>
              <a:t>基金会首任主席</a:t>
            </a:r>
          </a:p>
        </p:txBody>
      </p:sp>
    </p:spTree>
    <p:extLst>
      <p:ext uri="{BB962C8B-B14F-4D97-AF65-F5344CB8AC3E}">
        <p14:creationId xmlns:p14="http://schemas.microsoft.com/office/powerpoint/2010/main" val="19339433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smtClean="0"/>
              <a:t>2001</a:t>
            </a:r>
            <a:r>
              <a:rPr lang="zh-CN" altLang="en-US" dirty="0" smtClean="0"/>
              <a:t>年 互联网泡沫破灭</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752" y="2492895"/>
            <a:ext cx="4392488" cy="384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2405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a:t>2002.3 </a:t>
            </a:r>
            <a:r>
              <a:rPr lang="en-US" altLang="zh-CN" dirty="0" smtClean="0"/>
              <a:t>Adobe/Macromedia</a:t>
            </a:r>
            <a:r>
              <a:rPr lang="zh-CN" altLang="en-US" dirty="0" smtClean="0"/>
              <a:t>公司的</a:t>
            </a:r>
            <a:r>
              <a:rPr lang="en-US" altLang="zh-CN" dirty="0" smtClean="0"/>
              <a:t>Jeremy </a:t>
            </a:r>
            <a:r>
              <a:rPr lang="en-US" altLang="zh-CN" dirty="0" err="1" smtClean="0"/>
              <a:t>Allaire</a:t>
            </a:r>
            <a:r>
              <a:rPr lang="zh-CN" altLang="en-US" dirty="0" smtClean="0"/>
              <a:t>在</a:t>
            </a:r>
            <a:r>
              <a:rPr lang="zh-CN" altLang="en-US" dirty="0"/>
              <a:t>白皮书中第一次提出了丰富互联网应用程序（</a:t>
            </a:r>
            <a:r>
              <a:rPr lang="en-US" altLang="zh-CN" dirty="0"/>
              <a:t>Rich Internet applications</a:t>
            </a:r>
            <a:r>
              <a:rPr lang="zh-CN" altLang="en-US" dirty="0"/>
              <a:t>，</a:t>
            </a:r>
            <a:r>
              <a:rPr lang="en-US" altLang="zh-CN" dirty="0"/>
              <a:t>RIA</a:t>
            </a:r>
            <a:r>
              <a:rPr lang="zh-CN" altLang="en-US" dirty="0"/>
              <a:t>）的</a:t>
            </a:r>
            <a:r>
              <a:rPr lang="zh-CN" altLang="en-US" dirty="0" smtClean="0"/>
              <a:t>概念，同时推出了</a:t>
            </a:r>
            <a:r>
              <a:rPr lang="en-US" altLang="zh-CN" dirty="0" smtClean="0"/>
              <a:t>Flash</a:t>
            </a:r>
            <a:endParaRPr lang="zh-CN" alt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75" y="3789040"/>
            <a:ext cx="55816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49558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sz="half" idx="1"/>
          </p:nvPr>
        </p:nvSpPr>
        <p:spPr/>
        <p:txBody>
          <a:bodyPr/>
          <a:lstStyle/>
          <a:p>
            <a:r>
              <a:rPr lang="en-US" altLang="zh-CN" dirty="0" smtClean="0"/>
              <a:t>2004</a:t>
            </a:r>
            <a:r>
              <a:rPr lang="zh-CN" altLang="en-US" dirty="0" smtClean="0"/>
              <a:t>，</a:t>
            </a:r>
            <a:r>
              <a:rPr lang="en-US" altLang="zh-CN" dirty="0" smtClean="0"/>
              <a:t>Tim O‘Reilly</a:t>
            </a:r>
            <a:r>
              <a:rPr lang="zh-CN" altLang="en-US" dirty="0" smtClean="0"/>
              <a:t>等在</a:t>
            </a:r>
            <a:r>
              <a:rPr lang="en-US" altLang="zh-CN" dirty="0" smtClean="0"/>
              <a:t>Web2.0</a:t>
            </a:r>
            <a:r>
              <a:rPr lang="zh-CN" altLang="en-US" dirty="0" smtClean="0"/>
              <a:t>会议上提出了“</a:t>
            </a:r>
            <a:r>
              <a:rPr lang="en-US" altLang="zh-CN" dirty="0" smtClean="0"/>
              <a:t>Web2.0</a:t>
            </a:r>
            <a:r>
              <a:rPr lang="zh-CN" altLang="en-US" dirty="0" smtClean="0"/>
              <a:t>”的概念</a:t>
            </a:r>
            <a:endParaRPr lang="zh-CN" altLang="en-US" dirty="0"/>
          </a:p>
        </p:txBody>
      </p:sp>
      <p:pic>
        <p:nvPicPr>
          <p:cNvPr id="6"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00800" y="2057400"/>
            <a:ext cx="5080000" cy="380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2909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sz="half" idx="1"/>
          </p:nvPr>
        </p:nvSpPr>
        <p:spPr/>
        <p:txBody>
          <a:bodyPr/>
          <a:lstStyle/>
          <a:p>
            <a:r>
              <a:rPr lang="en-US" altLang="zh-CN" dirty="0"/>
              <a:t>2005.2.18 Adaptive </a:t>
            </a:r>
            <a:r>
              <a:rPr lang="en-US" altLang="zh-CN" dirty="0" smtClean="0"/>
              <a:t>Path</a:t>
            </a:r>
            <a:r>
              <a:rPr lang="zh-CN" altLang="en-US" dirty="0" smtClean="0"/>
              <a:t>公司的</a:t>
            </a:r>
            <a:r>
              <a:rPr lang="en-US" altLang="zh-CN" dirty="0" smtClean="0"/>
              <a:t>Jesse </a:t>
            </a:r>
            <a:r>
              <a:rPr lang="en-US" altLang="zh-CN" dirty="0"/>
              <a:t>James </a:t>
            </a:r>
            <a:r>
              <a:rPr lang="en-US" altLang="zh-CN" dirty="0" smtClean="0"/>
              <a:t>Garrett</a:t>
            </a:r>
            <a:r>
              <a:rPr lang="zh-CN" altLang="en-US" dirty="0" smtClean="0"/>
              <a:t>提出了</a:t>
            </a:r>
            <a:r>
              <a:rPr lang="en-US" altLang="zh-CN" dirty="0" smtClean="0"/>
              <a:t>Ajax</a:t>
            </a:r>
            <a:r>
              <a:rPr lang="zh-CN" altLang="en-US" dirty="0" smtClean="0"/>
              <a:t>（</a:t>
            </a:r>
            <a:r>
              <a:rPr lang="en-US" altLang="zh-CN" dirty="0"/>
              <a:t> Asynchronous JavaScript and </a:t>
            </a:r>
            <a:r>
              <a:rPr lang="en-US" altLang="zh-CN" dirty="0" smtClean="0"/>
              <a:t>XML</a:t>
            </a:r>
            <a:r>
              <a:rPr lang="zh-CN" altLang="en-US" dirty="0" smtClean="0"/>
              <a:t>）这个名词</a:t>
            </a:r>
            <a:endParaRPr lang="en-US" altLang="zh-CN" dirty="0"/>
          </a:p>
          <a:p>
            <a:endParaRPr lang="zh-CN" altLang="en-US" dirty="0"/>
          </a:p>
        </p:txBody>
      </p:sp>
      <p:pic>
        <p:nvPicPr>
          <p:cNvPr id="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88088" y="1890712"/>
            <a:ext cx="4477038" cy="412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32740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smtClean="0"/>
              <a:t>2006</a:t>
            </a:r>
            <a:r>
              <a:rPr lang="zh-CN" altLang="en-US" dirty="0" smtClean="0"/>
              <a:t>年</a:t>
            </a:r>
            <a:r>
              <a:rPr lang="en-US" altLang="zh-CN" dirty="0" smtClean="0"/>
              <a:t>1</a:t>
            </a:r>
            <a:r>
              <a:rPr lang="zh-CN" altLang="en-US" dirty="0" smtClean="0"/>
              <a:t>月，</a:t>
            </a:r>
            <a:r>
              <a:rPr lang="en-US" altLang="zh-CN" dirty="0"/>
              <a:t>John </a:t>
            </a:r>
            <a:r>
              <a:rPr lang="en-US" altLang="zh-CN" dirty="0" err="1" smtClean="0"/>
              <a:t>Resig</a:t>
            </a:r>
            <a:r>
              <a:rPr lang="zh-CN" altLang="en-US" dirty="0" smtClean="0"/>
              <a:t>在</a:t>
            </a:r>
            <a:r>
              <a:rPr lang="en-US" altLang="zh-CN" dirty="0" err="1"/>
              <a:t>BarCamp</a:t>
            </a:r>
            <a:r>
              <a:rPr lang="en-US" altLang="zh-CN" dirty="0"/>
              <a:t> NYC</a:t>
            </a:r>
            <a:r>
              <a:rPr lang="zh-CN" altLang="en-US" dirty="0"/>
              <a:t>上</a:t>
            </a:r>
            <a:r>
              <a:rPr lang="zh-CN" altLang="en-US" dirty="0" smtClean="0"/>
              <a:t>发布了</a:t>
            </a:r>
            <a:r>
              <a:rPr lang="en-US" altLang="zh-CN" dirty="0" smtClean="0"/>
              <a:t>jQuery</a:t>
            </a:r>
            <a:r>
              <a:rPr lang="zh-CN" altLang="en-US" dirty="0" smtClean="0"/>
              <a:t>的第一</a:t>
            </a:r>
            <a:r>
              <a:rPr lang="zh-CN" altLang="en-US" dirty="0"/>
              <a:t>个版本</a:t>
            </a:r>
          </a:p>
        </p:txBody>
      </p:sp>
      <p:pic>
        <p:nvPicPr>
          <p:cNvPr id="6" name="图片 5"/>
          <p:cNvPicPr>
            <a:picLocks noChangeAspect="1"/>
          </p:cNvPicPr>
          <p:nvPr/>
        </p:nvPicPr>
        <p:blipFill>
          <a:blip r:embed="rId3"/>
          <a:stretch>
            <a:fillRect/>
          </a:stretch>
        </p:blipFill>
        <p:spPr>
          <a:xfrm>
            <a:off x="5299893" y="3192440"/>
            <a:ext cx="2857500" cy="2857500"/>
          </a:xfrm>
          <a:prstGeom prst="rect">
            <a:avLst/>
          </a:prstGeom>
        </p:spPr>
      </p:pic>
      <p:pic>
        <p:nvPicPr>
          <p:cNvPr id="5" name="图片 4"/>
          <p:cNvPicPr>
            <a:picLocks noChangeAspect="1"/>
          </p:cNvPicPr>
          <p:nvPr/>
        </p:nvPicPr>
        <p:blipFill>
          <a:blip r:embed="rId4"/>
          <a:stretch>
            <a:fillRect/>
          </a:stretch>
        </p:blipFill>
        <p:spPr>
          <a:xfrm>
            <a:off x="1449239" y="3298566"/>
            <a:ext cx="3528392" cy="2736304"/>
          </a:xfrm>
          <a:prstGeom prst="rect">
            <a:avLst/>
          </a:prstGeom>
        </p:spPr>
      </p:pic>
      <p:pic>
        <p:nvPicPr>
          <p:cNvPr id="8" name="图片 7"/>
          <p:cNvPicPr>
            <a:picLocks noChangeAspect="1"/>
          </p:cNvPicPr>
          <p:nvPr/>
        </p:nvPicPr>
        <p:blipFill>
          <a:blip r:embed="rId5"/>
          <a:stretch>
            <a:fillRect/>
          </a:stretch>
        </p:blipFill>
        <p:spPr>
          <a:xfrm>
            <a:off x="8479655" y="3222999"/>
            <a:ext cx="2357100" cy="2857500"/>
          </a:xfrm>
          <a:prstGeom prst="rect">
            <a:avLst/>
          </a:prstGeom>
        </p:spPr>
      </p:pic>
    </p:spTree>
    <p:extLst>
      <p:ext uri="{BB962C8B-B14F-4D97-AF65-F5344CB8AC3E}">
        <p14:creationId xmlns:p14="http://schemas.microsoft.com/office/powerpoint/2010/main" val="3304892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知识脉络</a:t>
            </a:r>
            <a:endParaRPr lang="zh-CN" altLang="en-US" dirty="0"/>
          </a:p>
        </p:txBody>
      </p:sp>
      <p:sp>
        <p:nvSpPr>
          <p:cNvPr id="4" name="文本框 3"/>
          <p:cNvSpPr txBox="1"/>
          <p:nvPr/>
        </p:nvSpPr>
        <p:spPr>
          <a:xfrm>
            <a:off x="1775520" y="1917993"/>
            <a:ext cx="201622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 Web</a:t>
            </a:r>
            <a:r>
              <a:rPr lang="zh-CN" altLang="en-US" sz="2800" dirty="0"/>
              <a:t>定义</a:t>
            </a:r>
          </a:p>
        </p:txBody>
      </p:sp>
      <p:sp>
        <p:nvSpPr>
          <p:cNvPr id="5" name="文本框 4"/>
          <p:cNvSpPr txBox="1"/>
          <p:nvPr/>
        </p:nvSpPr>
        <p:spPr>
          <a:xfrm>
            <a:off x="1775520" y="3194973"/>
            <a:ext cx="201622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2 Web</a:t>
            </a:r>
            <a:r>
              <a:rPr lang="zh-CN" altLang="en-US" sz="2800" dirty="0"/>
              <a:t>简史</a:t>
            </a:r>
          </a:p>
        </p:txBody>
      </p:sp>
      <p:sp>
        <p:nvSpPr>
          <p:cNvPr id="6" name="文本框 5"/>
          <p:cNvSpPr txBox="1"/>
          <p:nvPr/>
        </p:nvSpPr>
        <p:spPr>
          <a:xfrm>
            <a:off x="4295800" y="4471953"/>
            <a:ext cx="280831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5 </a:t>
            </a:r>
            <a:r>
              <a:rPr lang="zh-CN" altLang="en-US" sz="2800" dirty="0"/>
              <a:t>网络协议</a:t>
            </a:r>
          </a:p>
        </p:txBody>
      </p:sp>
      <p:sp>
        <p:nvSpPr>
          <p:cNvPr id="7" name="文本框 6"/>
          <p:cNvSpPr txBox="1"/>
          <p:nvPr/>
        </p:nvSpPr>
        <p:spPr>
          <a:xfrm>
            <a:off x="4295800" y="1917993"/>
            <a:ext cx="280831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3 Web</a:t>
            </a:r>
            <a:r>
              <a:rPr lang="zh-CN" altLang="en-US" sz="2800" dirty="0"/>
              <a:t>基本概念</a:t>
            </a:r>
          </a:p>
        </p:txBody>
      </p:sp>
      <p:sp>
        <p:nvSpPr>
          <p:cNvPr id="8" name="文本框 7"/>
          <p:cNvSpPr txBox="1"/>
          <p:nvPr/>
        </p:nvSpPr>
        <p:spPr>
          <a:xfrm>
            <a:off x="4295800" y="3194973"/>
            <a:ext cx="280831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4 Internet</a:t>
            </a:r>
            <a:endParaRPr lang="zh-CN" altLang="en-US" sz="2800" dirty="0"/>
          </a:p>
        </p:txBody>
      </p:sp>
      <p:cxnSp>
        <p:nvCxnSpPr>
          <p:cNvPr id="11" name="直接箭头连接符 10"/>
          <p:cNvCxnSpPr>
            <a:stCxn id="4" idx="2"/>
            <a:endCxn id="5" idx="0"/>
          </p:cNvCxnSpPr>
          <p:nvPr/>
        </p:nvCxnSpPr>
        <p:spPr bwMode="auto">
          <a:xfrm>
            <a:off x="2783632" y="2441213"/>
            <a:ext cx="0" cy="753760"/>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a:stCxn id="8" idx="2"/>
            <a:endCxn id="6" idx="0"/>
          </p:cNvCxnSpPr>
          <p:nvPr/>
        </p:nvCxnSpPr>
        <p:spPr bwMode="auto">
          <a:xfrm>
            <a:off x="5699956" y="3718193"/>
            <a:ext cx="0" cy="753760"/>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a:stCxn id="4" idx="3"/>
            <a:endCxn id="7" idx="1"/>
          </p:cNvCxnSpPr>
          <p:nvPr/>
        </p:nvCxnSpPr>
        <p:spPr bwMode="auto">
          <a:xfrm>
            <a:off x="3791744" y="2179603"/>
            <a:ext cx="504056" cy="0"/>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7" idx="2"/>
            <a:endCxn id="8" idx="0"/>
          </p:cNvCxnSpPr>
          <p:nvPr/>
        </p:nvCxnSpPr>
        <p:spPr bwMode="auto">
          <a:xfrm>
            <a:off x="5699956" y="2441213"/>
            <a:ext cx="0" cy="753760"/>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7608168" y="1903501"/>
            <a:ext cx="280831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6 Web</a:t>
            </a:r>
            <a:r>
              <a:rPr lang="zh-CN" altLang="en-US" sz="2800" dirty="0"/>
              <a:t>应用</a:t>
            </a:r>
          </a:p>
        </p:txBody>
      </p:sp>
      <p:cxnSp>
        <p:nvCxnSpPr>
          <p:cNvPr id="22" name="直接箭头连接符 21"/>
          <p:cNvCxnSpPr>
            <a:endCxn id="21" idx="1"/>
          </p:cNvCxnSpPr>
          <p:nvPr/>
        </p:nvCxnSpPr>
        <p:spPr bwMode="auto">
          <a:xfrm>
            <a:off x="7104112" y="2165111"/>
            <a:ext cx="504056" cy="0"/>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169479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smtClean="0"/>
              <a:t>2007</a:t>
            </a:r>
            <a:r>
              <a:rPr lang="zh-CN" altLang="en-US" dirty="0" smtClean="0"/>
              <a:t>年</a:t>
            </a:r>
            <a:r>
              <a:rPr lang="en-US" altLang="zh-CN" dirty="0" smtClean="0"/>
              <a:t>1</a:t>
            </a:r>
            <a:r>
              <a:rPr lang="zh-CN" altLang="en-US" dirty="0" smtClean="0"/>
              <a:t>月</a:t>
            </a:r>
            <a:r>
              <a:rPr lang="en-US" altLang="zh-CN" dirty="0" smtClean="0"/>
              <a:t>	Steve Jobs</a:t>
            </a:r>
            <a:r>
              <a:rPr lang="zh-CN" altLang="en-US" dirty="0" smtClean="0"/>
              <a:t>推出了</a:t>
            </a:r>
            <a:r>
              <a:rPr lang="en-US" altLang="zh-CN" dirty="0" smtClean="0"/>
              <a:t>iPhone</a:t>
            </a:r>
          </a:p>
          <a:p>
            <a:r>
              <a:rPr lang="en-US" altLang="zh-CN" dirty="0" smtClean="0"/>
              <a:t>2007</a:t>
            </a:r>
            <a:r>
              <a:rPr lang="zh-CN" altLang="en-US" dirty="0" smtClean="0"/>
              <a:t>年</a:t>
            </a:r>
            <a:r>
              <a:rPr lang="en-US" altLang="zh-CN" dirty="0" smtClean="0"/>
              <a:t>11</a:t>
            </a:r>
            <a:r>
              <a:rPr lang="zh-CN" altLang="en-US" dirty="0" smtClean="0"/>
              <a:t>月</a:t>
            </a:r>
            <a:r>
              <a:rPr lang="en-US" altLang="zh-CN" dirty="0" smtClean="0"/>
              <a:t>	Google</a:t>
            </a:r>
            <a:r>
              <a:rPr lang="zh-CN" altLang="en-US" dirty="0" smtClean="0"/>
              <a:t>公司推出了</a:t>
            </a:r>
            <a:r>
              <a:rPr lang="en-US" altLang="zh-CN" dirty="0" smtClean="0"/>
              <a:t>Android</a:t>
            </a:r>
            <a:r>
              <a:rPr lang="zh-CN" altLang="en-US" dirty="0" smtClean="0"/>
              <a:t>平台</a:t>
            </a:r>
            <a:endParaRPr lang="en-US" altLang="zh-CN" dirty="0" smtClean="0"/>
          </a:p>
          <a:p>
            <a:r>
              <a:rPr lang="en-US" altLang="zh-CN" dirty="0" smtClean="0"/>
              <a:t>2008</a:t>
            </a:r>
            <a:r>
              <a:rPr lang="zh-CN" altLang="en-US" dirty="0" smtClean="0"/>
              <a:t>年</a:t>
            </a:r>
            <a:r>
              <a:rPr lang="en-US" altLang="zh-CN" dirty="0" smtClean="0"/>
              <a:t>3</a:t>
            </a:r>
            <a:r>
              <a:rPr lang="zh-CN" altLang="en-US" dirty="0" smtClean="0"/>
              <a:t>月</a:t>
            </a:r>
            <a:r>
              <a:rPr lang="en-US" altLang="zh-CN" dirty="0" smtClean="0"/>
              <a:t>	Apple</a:t>
            </a:r>
            <a:r>
              <a:rPr lang="zh-CN" altLang="en-US" dirty="0" smtClean="0"/>
              <a:t>公司推出了</a:t>
            </a:r>
            <a:r>
              <a:rPr lang="en-US" altLang="zh-CN" dirty="0" smtClean="0"/>
              <a:t>App Store</a:t>
            </a:r>
            <a:endParaRPr lang="zh-CN"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936" y="3998254"/>
            <a:ext cx="2311066" cy="2311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560" y="3998254"/>
            <a:ext cx="3024336" cy="2311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4232" y="3789040"/>
            <a:ext cx="2205245"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89873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smtClean="0"/>
              <a:t>2009</a:t>
            </a:r>
            <a:r>
              <a:rPr lang="zh-CN" altLang="en-US" dirty="0" smtClean="0"/>
              <a:t>年</a:t>
            </a:r>
            <a:r>
              <a:rPr lang="en-US" altLang="zh-CN" dirty="0" smtClean="0"/>
              <a:t>5</a:t>
            </a:r>
            <a:r>
              <a:rPr lang="zh-CN" altLang="en-US" dirty="0" smtClean="0"/>
              <a:t>月 </a:t>
            </a:r>
            <a:r>
              <a:rPr lang="en-US" altLang="zh-CN" dirty="0"/>
              <a:t>Ryan Dahl</a:t>
            </a:r>
            <a:r>
              <a:rPr lang="zh-CN" altLang="en-US" dirty="0"/>
              <a:t>在</a:t>
            </a:r>
            <a:r>
              <a:rPr lang="en-US" altLang="zh-CN" dirty="0"/>
              <a:t>GitHub</a:t>
            </a:r>
            <a:r>
              <a:rPr lang="zh-CN" altLang="en-US" dirty="0"/>
              <a:t>上发布了最初版本的部分</a:t>
            </a:r>
            <a:r>
              <a:rPr lang="en-US" altLang="zh-CN" dirty="0"/>
              <a:t>Node.js</a:t>
            </a:r>
            <a:r>
              <a:rPr lang="zh-CN" altLang="en-US" dirty="0"/>
              <a:t>包</a:t>
            </a:r>
          </a:p>
        </p:txBody>
      </p:sp>
      <p:pic>
        <p:nvPicPr>
          <p:cNvPr id="4" name="图片 3"/>
          <p:cNvPicPr>
            <a:picLocks noChangeAspect="1"/>
          </p:cNvPicPr>
          <p:nvPr/>
        </p:nvPicPr>
        <p:blipFill>
          <a:blip r:embed="rId3"/>
          <a:stretch>
            <a:fillRect/>
          </a:stretch>
        </p:blipFill>
        <p:spPr>
          <a:xfrm>
            <a:off x="5663952" y="3140969"/>
            <a:ext cx="4110608" cy="3092743"/>
          </a:xfrm>
          <a:prstGeom prst="rect">
            <a:avLst/>
          </a:prstGeom>
        </p:spPr>
      </p:pic>
    </p:spTree>
    <p:extLst>
      <p:ext uri="{BB962C8B-B14F-4D97-AF65-F5344CB8AC3E}">
        <p14:creationId xmlns:p14="http://schemas.microsoft.com/office/powerpoint/2010/main" val="3280081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a:xfrm>
            <a:off x="1117600" y="1905000"/>
            <a:ext cx="5266432" cy="4114800"/>
          </a:xfrm>
        </p:spPr>
        <p:txBody>
          <a:bodyPr/>
          <a:lstStyle/>
          <a:p>
            <a:r>
              <a:rPr lang="en-US" altLang="zh-CN" dirty="0" smtClean="0"/>
              <a:t>2010</a:t>
            </a:r>
            <a:r>
              <a:rPr lang="zh-CN" altLang="en-US" dirty="0" smtClean="0"/>
              <a:t>年，</a:t>
            </a:r>
            <a:r>
              <a:rPr lang="en-US" altLang="zh-CN" dirty="0"/>
              <a:t>Ethan </a:t>
            </a:r>
            <a:r>
              <a:rPr lang="en-US" altLang="zh-CN" dirty="0" err="1" smtClean="0"/>
              <a:t>Marcotte</a:t>
            </a:r>
            <a:r>
              <a:rPr lang="zh-CN" altLang="en-US" dirty="0" smtClean="0"/>
              <a:t>提出了响应式设计（</a:t>
            </a:r>
            <a:r>
              <a:rPr lang="en-US" altLang="zh-CN" dirty="0"/>
              <a:t> Responsive </a:t>
            </a:r>
            <a:r>
              <a:rPr lang="en-US" altLang="zh-CN" dirty="0" smtClean="0"/>
              <a:t>Web Design</a:t>
            </a:r>
            <a:r>
              <a:rPr lang="zh-CN" altLang="en-US" dirty="0" smtClean="0"/>
              <a:t>）的思想</a:t>
            </a:r>
            <a:endParaRPr lang="zh-CN"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096" y="1262459"/>
            <a:ext cx="3991605" cy="250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0214" y="3789040"/>
            <a:ext cx="8440321" cy="2942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1631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简史</a:t>
            </a:r>
          </a:p>
        </p:txBody>
      </p:sp>
      <p:sp>
        <p:nvSpPr>
          <p:cNvPr id="3" name="内容占位符 2"/>
          <p:cNvSpPr>
            <a:spLocks noGrp="1"/>
          </p:cNvSpPr>
          <p:nvPr>
            <p:ph idx="1"/>
          </p:nvPr>
        </p:nvSpPr>
        <p:spPr/>
        <p:txBody>
          <a:bodyPr/>
          <a:lstStyle/>
          <a:p>
            <a:r>
              <a:rPr lang="en-US" altLang="zh-CN" dirty="0" smtClean="0"/>
              <a:t>2011</a:t>
            </a:r>
            <a:r>
              <a:rPr lang="zh-CN" altLang="en-US" dirty="0" smtClean="0"/>
              <a:t>年，</a:t>
            </a:r>
            <a:r>
              <a:rPr lang="en-US" altLang="zh-CN" dirty="0"/>
              <a:t>Luke </a:t>
            </a:r>
            <a:r>
              <a:rPr lang="en-US" altLang="zh-CN" dirty="0" err="1" smtClean="0"/>
              <a:t>Wroblewski</a:t>
            </a:r>
            <a:r>
              <a:rPr lang="zh-CN" altLang="en-US" dirty="0" smtClean="0"/>
              <a:t>首次提出了“</a:t>
            </a:r>
            <a:r>
              <a:rPr lang="en-US" altLang="zh-CN" dirty="0" smtClean="0"/>
              <a:t>Mobile First</a:t>
            </a:r>
            <a:r>
              <a:rPr lang="zh-CN" altLang="en-US" dirty="0" smtClean="0"/>
              <a:t>”的理念</a:t>
            </a:r>
            <a:endParaRPr lang="zh-CN" altLang="en-US" dirty="0"/>
          </a:p>
        </p:txBody>
      </p:sp>
      <p:pic>
        <p:nvPicPr>
          <p:cNvPr id="4" name="图片 3"/>
          <p:cNvPicPr>
            <a:picLocks noChangeAspect="1"/>
          </p:cNvPicPr>
          <p:nvPr/>
        </p:nvPicPr>
        <p:blipFill>
          <a:blip r:embed="rId2"/>
          <a:stretch>
            <a:fillRect/>
          </a:stretch>
        </p:blipFill>
        <p:spPr>
          <a:xfrm>
            <a:off x="7680177" y="3019788"/>
            <a:ext cx="2024712" cy="3141481"/>
          </a:xfrm>
          <a:prstGeom prst="rect">
            <a:avLst/>
          </a:prstGeom>
        </p:spPr>
      </p:pic>
      <p:pic>
        <p:nvPicPr>
          <p:cNvPr id="5" name="图片 4"/>
          <p:cNvPicPr>
            <a:picLocks noChangeAspect="1"/>
          </p:cNvPicPr>
          <p:nvPr/>
        </p:nvPicPr>
        <p:blipFill>
          <a:blip r:embed="rId3"/>
          <a:stretch>
            <a:fillRect/>
          </a:stretch>
        </p:blipFill>
        <p:spPr>
          <a:xfrm>
            <a:off x="2362201" y="2995172"/>
            <a:ext cx="4638849" cy="3166097"/>
          </a:xfrm>
          <a:prstGeom prst="rect">
            <a:avLst/>
          </a:prstGeom>
        </p:spPr>
      </p:pic>
    </p:spTree>
    <p:extLst>
      <p:ext uri="{BB962C8B-B14F-4D97-AF65-F5344CB8AC3E}">
        <p14:creationId xmlns:p14="http://schemas.microsoft.com/office/powerpoint/2010/main" val="550334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Web</a:t>
            </a:r>
            <a:r>
              <a:rPr lang="zh-CN" altLang="en-US" dirty="0"/>
              <a:t>简史</a:t>
            </a:r>
          </a:p>
        </p:txBody>
      </p:sp>
      <p:pic>
        <p:nvPicPr>
          <p:cNvPr id="7170" name="Picture 2" descr="Misko Hevery (@mhevery) / Twitte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04113" y="470351"/>
            <a:ext cx="1889894" cy="188989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ngular full color logo.svg"/>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9459095" y="493323"/>
            <a:ext cx="1889894" cy="1889894"/>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2"/>
          <p:cNvSpPr txBox="1">
            <a:spLocks/>
          </p:cNvSpPr>
          <p:nvPr/>
        </p:nvSpPr>
        <p:spPr bwMode="auto">
          <a:xfrm>
            <a:off x="1055440" y="1741224"/>
            <a:ext cx="10363200" cy="37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Clr>
                <a:schemeClr val="tx1"/>
              </a:buClr>
              <a:buSzPct val="95000"/>
              <a:buFont typeface="Wingdings" pitchFamily="2" charset="2"/>
              <a:buNone/>
              <a:defRPr kumimoji="1" sz="2400" b="1">
                <a:solidFill>
                  <a:schemeClr val="tx1"/>
                </a:solidFill>
                <a:latin typeface="+mn-lt"/>
                <a:ea typeface="+mn-ea"/>
                <a:cs typeface="+mn-cs"/>
              </a:defRPr>
            </a:lvl1pPr>
            <a:lvl2pPr marL="457200" indent="0" algn="l" rtl="0" eaLnBrk="0" fontAlgn="base" hangingPunct="0">
              <a:spcBef>
                <a:spcPct val="20000"/>
              </a:spcBef>
              <a:spcAft>
                <a:spcPct val="0"/>
              </a:spcAft>
              <a:buClr>
                <a:schemeClr val="tx1"/>
              </a:buClr>
              <a:buSzPct val="90000"/>
              <a:buFont typeface="Wingdings" pitchFamily="2" charset="2"/>
              <a:buNone/>
              <a:defRPr kumimoji="1" sz="2000" b="1">
                <a:solidFill>
                  <a:schemeClr val="tx1"/>
                </a:solidFill>
                <a:latin typeface="+mn-lt"/>
                <a:ea typeface="+mn-ea"/>
              </a:defRPr>
            </a:lvl2pPr>
            <a:lvl3pPr marL="914400" indent="0" algn="l" rtl="0" eaLnBrk="0" fontAlgn="base" hangingPunct="0">
              <a:spcBef>
                <a:spcPct val="20000"/>
              </a:spcBef>
              <a:spcAft>
                <a:spcPct val="0"/>
              </a:spcAft>
              <a:buClr>
                <a:schemeClr val="tx1"/>
              </a:buClr>
              <a:buSzPct val="95000"/>
              <a:buFont typeface="Wingdings" pitchFamily="2" charset="2"/>
              <a:buNone/>
              <a:defRPr kumimoji="1" sz="1800" b="1">
                <a:solidFill>
                  <a:schemeClr val="tx1"/>
                </a:solidFill>
                <a:latin typeface="+mn-lt"/>
                <a:ea typeface="+mn-ea"/>
              </a:defRPr>
            </a:lvl3pPr>
            <a:lvl4pPr marL="1371600" indent="0" algn="l" rtl="0" eaLnBrk="0" fontAlgn="base" hangingPunct="0">
              <a:spcBef>
                <a:spcPct val="20000"/>
              </a:spcBef>
              <a:spcAft>
                <a:spcPct val="0"/>
              </a:spcAft>
              <a:buClr>
                <a:schemeClr val="tx1"/>
              </a:buClr>
              <a:buSzPct val="65000"/>
              <a:buFont typeface="Wingdings" pitchFamily="2" charset="2"/>
              <a:buNone/>
              <a:defRPr kumimoji="1" sz="1600" b="1">
                <a:solidFill>
                  <a:schemeClr val="tx1"/>
                </a:solidFill>
                <a:latin typeface="+mn-lt"/>
                <a:ea typeface="+mn-ea"/>
              </a:defRPr>
            </a:lvl4pPr>
            <a:lvl5pPr marL="1828800" indent="0" algn="l" rtl="0" eaLnBrk="0" fontAlgn="base" hangingPunct="0">
              <a:spcBef>
                <a:spcPct val="20000"/>
              </a:spcBef>
              <a:spcAft>
                <a:spcPct val="0"/>
              </a:spcAft>
              <a:buClr>
                <a:schemeClr val="hlink"/>
              </a:buClr>
              <a:buSzPct val="60000"/>
              <a:buFont typeface="Wingdings" pitchFamily="2" charset="2"/>
              <a:buNone/>
              <a:defRPr kumimoji="1" sz="1600" b="1">
                <a:solidFill>
                  <a:schemeClr val="tx1"/>
                </a:solidFill>
                <a:latin typeface="+mn-lt"/>
                <a:ea typeface="+mn-ea"/>
              </a:defRPr>
            </a:lvl5pPr>
            <a:lvl6pPr marL="2286000" indent="0" algn="l" rtl="0" fontAlgn="base">
              <a:spcBef>
                <a:spcPct val="20000"/>
              </a:spcBef>
              <a:spcAft>
                <a:spcPct val="0"/>
              </a:spcAft>
              <a:buClr>
                <a:schemeClr val="hlink"/>
              </a:buClr>
              <a:buSzPct val="60000"/>
              <a:buFont typeface="Wingdings" pitchFamily="2" charset="2"/>
              <a:buNone/>
              <a:defRPr kumimoji="1" sz="1600" b="1">
                <a:solidFill>
                  <a:schemeClr val="tx1"/>
                </a:solidFill>
                <a:latin typeface="+mn-lt"/>
                <a:ea typeface="+mn-ea"/>
              </a:defRPr>
            </a:lvl6pPr>
            <a:lvl7pPr marL="2743200" indent="0" algn="l" rtl="0" fontAlgn="base">
              <a:spcBef>
                <a:spcPct val="20000"/>
              </a:spcBef>
              <a:spcAft>
                <a:spcPct val="0"/>
              </a:spcAft>
              <a:buClr>
                <a:schemeClr val="hlink"/>
              </a:buClr>
              <a:buSzPct val="60000"/>
              <a:buFont typeface="Wingdings" pitchFamily="2" charset="2"/>
              <a:buNone/>
              <a:defRPr kumimoji="1" sz="1600" b="1">
                <a:solidFill>
                  <a:schemeClr val="tx1"/>
                </a:solidFill>
                <a:latin typeface="+mn-lt"/>
                <a:ea typeface="+mn-ea"/>
              </a:defRPr>
            </a:lvl7pPr>
            <a:lvl8pPr marL="3200400" indent="0" algn="l" rtl="0" fontAlgn="base">
              <a:spcBef>
                <a:spcPct val="20000"/>
              </a:spcBef>
              <a:spcAft>
                <a:spcPct val="0"/>
              </a:spcAft>
              <a:buClr>
                <a:schemeClr val="hlink"/>
              </a:buClr>
              <a:buSzPct val="60000"/>
              <a:buFont typeface="Wingdings" pitchFamily="2" charset="2"/>
              <a:buNone/>
              <a:defRPr kumimoji="1" sz="1600" b="1">
                <a:solidFill>
                  <a:schemeClr val="tx1"/>
                </a:solidFill>
                <a:latin typeface="+mn-lt"/>
                <a:ea typeface="+mn-ea"/>
              </a:defRPr>
            </a:lvl8pPr>
            <a:lvl9pPr marL="3657600" indent="0" algn="l" rtl="0" fontAlgn="base">
              <a:spcBef>
                <a:spcPct val="20000"/>
              </a:spcBef>
              <a:spcAft>
                <a:spcPct val="0"/>
              </a:spcAft>
              <a:buClr>
                <a:schemeClr val="hlink"/>
              </a:buClr>
              <a:buSzPct val="60000"/>
              <a:buFont typeface="Wingdings" pitchFamily="2" charset="2"/>
              <a:buNone/>
              <a:defRPr kumimoji="1" sz="1600" b="1">
                <a:solidFill>
                  <a:schemeClr val="tx1"/>
                </a:solidFill>
                <a:latin typeface="+mn-lt"/>
                <a:ea typeface="+mn-ea"/>
              </a:defRPr>
            </a:lvl9pPr>
          </a:lstStyle>
          <a:p>
            <a:pPr marL="342900" indent="-342900">
              <a:buFont typeface="Wingdings" panose="05000000000000000000" pitchFamily="2" charset="2"/>
              <a:buChar char="Ø"/>
            </a:pPr>
            <a:r>
              <a:rPr lang="en-US" altLang="zh-CN" sz="2800" b="0" kern="0" dirty="0" smtClean="0"/>
              <a:t>2010</a:t>
            </a:r>
            <a:r>
              <a:rPr lang="zh-CN" altLang="en-US" sz="2800" b="0" kern="0" dirty="0" smtClean="0"/>
              <a:t>年，</a:t>
            </a:r>
            <a:r>
              <a:rPr lang="en-US" altLang="zh-CN" sz="2800" b="0" kern="0" dirty="0"/>
              <a:t>Miško </a:t>
            </a:r>
            <a:r>
              <a:rPr lang="en-US" altLang="zh-CN" sz="2800" b="0" kern="0" dirty="0" err="1" smtClean="0"/>
              <a:t>Hevery</a:t>
            </a:r>
            <a:r>
              <a:rPr lang="en-US" altLang="zh-CN" sz="2800" b="0" kern="0" dirty="0" smtClean="0"/>
              <a:t> Angular</a:t>
            </a:r>
          </a:p>
          <a:p>
            <a:pPr marL="342900" indent="-342900">
              <a:buFont typeface="Wingdings" panose="05000000000000000000" pitchFamily="2" charset="2"/>
              <a:buChar char="Ø"/>
            </a:pPr>
            <a:endParaRPr lang="en-US" altLang="zh-CN" sz="2800" b="0" kern="0" dirty="0" smtClean="0"/>
          </a:p>
          <a:p>
            <a:pPr marL="342900" indent="-342900">
              <a:buFont typeface="Wingdings" panose="05000000000000000000" pitchFamily="2" charset="2"/>
              <a:buChar char="Ø"/>
            </a:pPr>
            <a:r>
              <a:rPr lang="en-US" altLang="zh-CN" sz="2800" b="0" kern="0" dirty="0" smtClean="0"/>
              <a:t>2013</a:t>
            </a:r>
            <a:r>
              <a:rPr lang="zh-CN" altLang="en-US" sz="2800" b="0" kern="0" dirty="0"/>
              <a:t>年，</a:t>
            </a:r>
            <a:r>
              <a:rPr lang="en-US" altLang="zh-CN" sz="2800" b="0" kern="0" dirty="0"/>
              <a:t>Jordan </a:t>
            </a:r>
            <a:r>
              <a:rPr lang="en-US" altLang="zh-CN" sz="2800" b="0" kern="0" dirty="0" err="1"/>
              <a:t>Walke</a:t>
            </a:r>
            <a:r>
              <a:rPr lang="en-US" altLang="zh-CN" sz="2800" b="0" kern="0" dirty="0"/>
              <a:t> React</a:t>
            </a:r>
            <a:endParaRPr lang="zh-CN" altLang="en-US" sz="2800" b="0" kern="0" dirty="0"/>
          </a:p>
          <a:p>
            <a:pPr marL="342900" indent="-342900">
              <a:buFont typeface="Wingdings" panose="05000000000000000000" pitchFamily="2" charset="2"/>
              <a:buChar char="Ø"/>
            </a:pPr>
            <a:endParaRPr lang="en-US" altLang="zh-CN" sz="2800" b="0" kern="0" dirty="0" smtClean="0"/>
          </a:p>
          <a:p>
            <a:pPr marL="342900" indent="-342900">
              <a:buFont typeface="Wingdings" panose="05000000000000000000" pitchFamily="2" charset="2"/>
              <a:buChar char="Ø"/>
            </a:pPr>
            <a:r>
              <a:rPr lang="en-US" altLang="zh-CN" sz="2800" b="0" kern="0" dirty="0" smtClean="0"/>
              <a:t>2014</a:t>
            </a:r>
            <a:r>
              <a:rPr lang="zh-CN" altLang="en-US" sz="2800" b="0" kern="0" dirty="0"/>
              <a:t>年，尤雨溪</a:t>
            </a:r>
            <a:r>
              <a:rPr lang="en-US" altLang="zh-CN" sz="2800" b="0" kern="0" dirty="0"/>
              <a:t> </a:t>
            </a:r>
            <a:r>
              <a:rPr lang="en-US" altLang="zh-CN" sz="2800" b="0" kern="0" dirty="0" err="1"/>
              <a:t>Vue</a:t>
            </a:r>
            <a:endParaRPr lang="zh-CN" altLang="en-US" sz="2800" b="0" kern="0" dirty="0"/>
          </a:p>
          <a:p>
            <a:pPr marL="342900" indent="-342900">
              <a:buFont typeface="Wingdings" panose="05000000000000000000" pitchFamily="2" charset="2"/>
              <a:buChar char="Ø"/>
            </a:pPr>
            <a:endParaRPr lang="en-US" altLang="zh-CN" sz="2800" b="0" kern="0" dirty="0" smtClean="0"/>
          </a:p>
          <a:p>
            <a:pPr marL="342900" indent="-342900">
              <a:buFont typeface="Wingdings" panose="05000000000000000000" pitchFamily="2" charset="2"/>
              <a:buChar char="Ø"/>
            </a:pPr>
            <a:endParaRPr lang="zh-CN" altLang="en-US" sz="2800" b="0" kern="0" dirty="0"/>
          </a:p>
        </p:txBody>
      </p:sp>
      <p:pic>
        <p:nvPicPr>
          <p:cNvPr id="13" name="内容占位符 5"/>
          <p:cNvPicPr>
            <a:picLocks noChangeAspect="1"/>
          </p:cNvPicPr>
          <p:nvPr/>
        </p:nvPicPr>
        <p:blipFill>
          <a:blip r:embed="rId4"/>
          <a:stretch>
            <a:fillRect/>
          </a:stretch>
        </p:blipFill>
        <p:spPr bwMode="auto">
          <a:xfrm>
            <a:off x="7104113" y="2564716"/>
            <a:ext cx="1891758" cy="1891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descr="React-icon.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3541" y="2601902"/>
            <a:ext cx="1875099" cy="1627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https://bkimg.cdn.bcebos.com/pic/4afbfbedab64034f29596c8ba6c379310b551da2?x-bce-process=image/watermark,image_d2F0ZXIvYmFpa2U4MA==,g_7,xp_5,yp_5/format,f_aut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04113" y="4704748"/>
            <a:ext cx="1889894" cy="18898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8" descr="Vue.js Logo 2.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4683" y="4704748"/>
            <a:ext cx="1844262" cy="1601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12948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8525" y="3731155"/>
            <a:ext cx="2065784" cy="2564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Web</a:t>
            </a:r>
            <a:r>
              <a:rPr lang="zh-CN" altLang="en-US" dirty="0"/>
              <a:t>简史</a:t>
            </a:r>
          </a:p>
        </p:txBody>
      </p:sp>
      <p:sp>
        <p:nvSpPr>
          <p:cNvPr id="15" name="内容占位符 14"/>
          <p:cNvSpPr>
            <a:spLocks noGrp="1"/>
          </p:cNvSpPr>
          <p:nvPr>
            <p:ph idx="1"/>
          </p:nvPr>
        </p:nvSpPr>
        <p:spPr>
          <a:xfrm>
            <a:off x="2362200" y="1905000"/>
            <a:ext cx="8054280" cy="4114800"/>
          </a:xfrm>
        </p:spPr>
        <p:txBody>
          <a:bodyPr/>
          <a:lstStyle/>
          <a:p>
            <a:pPr marL="0" indent="0">
              <a:buNone/>
            </a:pPr>
            <a:r>
              <a:rPr lang="zh-CN" altLang="en-US" dirty="0" smtClean="0"/>
              <a:t>语义网 </a:t>
            </a:r>
            <a:r>
              <a:rPr lang="zh-CN" altLang="en-US" sz="4000" dirty="0"/>
              <a:t>云计算</a:t>
            </a:r>
            <a:r>
              <a:rPr lang="zh-CN" altLang="en-US" dirty="0" smtClean="0"/>
              <a:t> 物联网 </a:t>
            </a:r>
            <a:r>
              <a:rPr lang="en-US" altLang="zh-CN" dirty="0" smtClean="0"/>
              <a:t>HTML5 </a:t>
            </a:r>
            <a:r>
              <a:rPr lang="zh-CN" altLang="en-US" dirty="0"/>
              <a:t>移动</a:t>
            </a:r>
            <a:r>
              <a:rPr lang="zh-CN" altLang="en-US" dirty="0" smtClean="0"/>
              <a:t>终端 </a:t>
            </a:r>
            <a:r>
              <a:rPr lang="zh-CN" altLang="en-US" sz="3600" dirty="0"/>
              <a:t>虚拟化</a:t>
            </a:r>
            <a:r>
              <a:rPr lang="zh-CN" altLang="en-US" dirty="0" smtClean="0"/>
              <a:t> 大数据 </a:t>
            </a:r>
            <a:r>
              <a:rPr lang="zh-CN" altLang="en-US" sz="3600" dirty="0"/>
              <a:t>智慧地球</a:t>
            </a:r>
            <a:r>
              <a:rPr lang="en-US" altLang="zh-CN" sz="3600" dirty="0"/>
              <a:t> </a:t>
            </a:r>
            <a:r>
              <a:rPr lang="en-US" altLang="zh-CN" dirty="0" smtClean="0"/>
              <a:t>Rest </a:t>
            </a:r>
            <a:r>
              <a:rPr lang="zh-CN" altLang="en-US" dirty="0" smtClean="0"/>
              <a:t>可穿戴设备</a:t>
            </a:r>
            <a:r>
              <a:rPr lang="en-US" altLang="zh-CN" dirty="0" smtClean="0"/>
              <a:t> SOA</a:t>
            </a:r>
            <a:r>
              <a:rPr lang="en-US" altLang="zh-CN" sz="3200" dirty="0"/>
              <a:t> 3D</a:t>
            </a:r>
            <a:endParaRPr lang="zh-CN" altLang="en-US" sz="32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36" y="4029218"/>
            <a:ext cx="2794494" cy="196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3429000"/>
            <a:ext cx="2416222"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descr="sweb-stac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4192" y="4720321"/>
            <a:ext cx="2359298" cy="1575257"/>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4193" y="3153992"/>
            <a:ext cx="2278025" cy="1587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04474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已死？</a:t>
            </a:r>
            <a:endParaRPr lang="zh-CN" alt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600" y="1772817"/>
            <a:ext cx="7200800" cy="441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52572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Web</a:t>
            </a:r>
            <a:r>
              <a:rPr lang="zh-CN" altLang="en-US" dirty="0"/>
              <a:t>基本</a:t>
            </a:r>
            <a:r>
              <a:rPr lang="zh-CN" altLang="zh-CN" dirty="0" smtClean="0"/>
              <a:t>概念</a:t>
            </a:r>
            <a:endParaRPr lang="en-US" altLang="zh-CN" dirty="0"/>
          </a:p>
        </p:txBody>
      </p:sp>
    </p:spTree>
    <p:extLst>
      <p:ext uri="{BB962C8B-B14F-4D97-AF65-F5344CB8AC3E}">
        <p14:creationId xmlns:p14="http://schemas.microsoft.com/office/powerpoint/2010/main" val="9449192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最重要的标准化组织</a:t>
            </a:r>
            <a:endParaRPr lang="zh-CN" altLang="en-US" dirty="0"/>
          </a:p>
        </p:txBody>
      </p:sp>
      <p:sp>
        <p:nvSpPr>
          <p:cNvPr id="3" name="内容占位符 2"/>
          <p:cNvSpPr>
            <a:spLocks noGrp="1"/>
          </p:cNvSpPr>
          <p:nvPr>
            <p:ph idx="1"/>
          </p:nvPr>
        </p:nvSpPr>
        <p:spPr/>
        <p:txBody>
          <a:bodyPr/>
          <a:lstStyle/>
          <a:p>
            <a:r>
              <a:rPr lang="en-US" altLang="zh-CN" dirty="0"/>
              <a:t>Internet</a:t>
            </a:r>
            <a:r>
              <a:rPr lang="zh-CN" altLang="en-US" dirty="0"/>
              <a:t>工程任务组（</a:t>
            </a:r>
            <a:r>
              <a:rPr lang="en-US" altLang="zh-CN" dirty="0"/>
              <a:t>IETF</a:t>
            </a:r>
            <a:r>
              <a:rPr lang="zh-CN" altLang="en-US" dirty="0"/>
              <a:t>）：互联网协议标准</a:t>
            </a:r>
          </a:p>
          <a:p>
            <a:pPr lvl="1"/>
            <a:r>
              <a:rPr lang="zh-CN" altLang="en-US" dirty="0"/>
              <a:t>涉及几乎所有与</a:t>
            </a:r>
            <a:r>
              <a:rPr lang="en-US" altLang="zh-CN" dirty="0"/>
              <a:t>Internet</a:t>
            </a:r>
            <a:r>
              <a:rPr lang="zh-CN" altLang="en-US" dirty="0"/>
              <a:t>相关技术标准制订，与</a:t>
            </a:r>
            <a:r>
              <a:rPr lang="en-US" altLang="zh-CN" dirty="0"/>
              <a:t>W3C</a:t>
            </a:r>
            <a:r>
              <a:rPr lang="zh-CN" altLang="en-US" dirty="0"/>
              <a:t>有合作但没有分工</a:t>
            </a:r>
          </a:p>
          <a:p>
            <a:pPr lvl="1"/>
            <a:r>
              <a:rPr lang="zh-CN" altLang="en-US" dirty="0"/>
              <a:t>其标准称为</a:t>
            </a:r>
            <a:r>
              <a:rPr lang="en-US" altLang="zh-CN" dirty="0" smtClean="0"/>
              <a:t>RFC</a:t>
            </a:r>
            <a:r>
              <a:rPr lang="zh-CN" altLang="en-US" dirty="0" smtClean="0"/>
              <a:t>（</a:t>
            </a:r>
            <a:r>
              <a:rPr lang="en-US" altLang="zh-CN" dirty="0" smtClean="0"/>
              <a:t>Requests </a:t>
            </a:r>
            <a:r>
              <a:rPr lang="en-US" altLang="zh-CN" dirty="0"/>
              <a:t>for </a:t>
            </a:r>
            <a:r>
              <a:rPr lang="en-US" altLang="zh-CN" dirty="0" smtClean="0"/>
              <a:t>Comments</a:t>
            </a:r>
            <a:r>
              <a:rPr lang="zh-CN" altLang="en-US" dirty="0" smtClean="0"/>
              <a:t>）</a:t>
            </a:r>
            <a:endParaRPr lang="en-US" altLang="zh-CN" dirty="0"/>
          </a:p>
          <a:p>
            <a:r>
              <a:rPr lang="zh-CN" altLang="en-US" dirty="0" smtClean="0"/>
              <a:t>互联网</a:t>
            </a:r>
            <a:r>
              <a:rPr lang="zh-CN" altLang="en-US" dirty="0"/>
              <a:t>名称与数字地址分配机构（</a:t>
            </a:r>
            <a:r>
              <a:rPr lang="en-US" altLang="zh-CN" dirty="0"/>
              <a:t>ICANN</a:t>
            </a:r>
            <a:r>
              <a:rPr lang="zh-CN" altLang="en-US" dirty="0" smtClean="0"/>
              <a:t>）</a:t>
            </a:r>
            <a:endParaRPr lang="en-US" altLang="zh-CN" dirty="0" smtClean="0"/>
          </a:p>
          <a:p>
            <a:pPr lvl="1"/>
            <a:r>
              <a:rPr lang="en-US" altLang="zh-CN" dirty="0" smtClean="0"/>
              <a:t>IP</a:t>
            </a:r>
            <a:r>
              <a:rPr lang="zh-CN" altLang="en-US" dirty="0"/>
              <a:t>地址、公共服务端口、顶级域名、字符集、语言标记</a:t>
            </a:r>
            <a:r>
              <a:rPr lang="zh-CN" altLang="en-US" dirty="0" smtClean="0"/>
              <a:t>分配</a:t>
            </a:r>
            <a:endParaRPr lang="en-US" altLang="zh-CN" dirty="0" smtClean="0"/>
          </a:p>
          <a:p>
            <a:pPr lvl="1"/>
            <a:endParaRPr lang="en-US" altLang="zh-CN" dirty="0"/>
          </a:p>
          <a:p>
            <a:r>
              <a:rPr lang="zh-CN" altLang="en-US" dirty="0"/>
              <a:t>万维网委员会（</a:t>
            </a:r>
            <a:r>
              <a:rPr lang="en-US" altLang="zh-CN" dirty="0"/>
              <a:t>W3C</a:t>
            </a:r>
            <a:r>
              <a:rPr lang="zh-CN" altLang="en-US" dirty="0"/>
              <a:t>）：</a:t>
            </a:r>
            <a:r>
              <a:rPr lang="en-US" altLang="zh-CN" dirty="0"/>
              <a:t>Web</a:t>
            </a:r>
            <a:r>
              <a:rPr lang="zh-CN" altLang="en-US" dirty="0" smtClean="0"/>
              <a:t>标准</a:t>
            </a:r>
            <a:endParaRPr lang="en-US" altLang="zh-CN" dirty="0" smtClean="0"/>
          </a:p>
          <a:p>
            <a:r>
              <a:rPr lang="zh-CN" altLang="en-US" dirty="0"/>
              <a:t>网页超文本应用技术工作</a:t>
            </a:r>
            <a:r>
              <a:rPr lang="zh-CN" altLang="en-US" dirty="0" smtClean="0"/>
              <a:t>小组（</a:t>
            </a:r>
            <a:r>
              <a:rPr lang="en-US" altLang="zh-CN" dirty="0" smtClean="0"/>
              <a:t>WHATWG</a:t>
            </a:r>
            <a:r>
              <a:rPr lang="zh-CN" altLang="en-US" dirty="0" smtClean="0"/>
              <a:t>）：</a:t>
            </a:r>
            <a:r>
              <a:rPr lang="en-US" altLang="zh-CN" dirty="0" smtClean="0"/>
              <a:t>HTML5</a:t>
            </a:r>
            <a:r>
              <a:rPr lang="zh-CN" altLang="en-US" dirty="0" smtClean="0"/>
              <a:t>、</a:t>
            </a:r>
            <a:r>
              <a:rPr lang="en-US" altLang="zh-CN" dirty="0" smtClean="0"/>
              <a:t>DOM</a:t>
            </a:r>
            <a:endParaRPr lang="zh-CN" altLang="en-US" dirty="0"/>
          </a:p>
          <a:p>
            <a:pPr lvl="1"/>
            <a:endParaRPr lang="zh-CN" altLang="en-US" dirty="0"/>
          </a:p>
        </p:txBody>
      </p:sp>
    </p:spTree>
    <p:extLst>
      <p:ext uri="{BB962C8B-B14F-4D97-AF65-F5344CB8AC3E}">
        <p14:creationId xmlns:p14="http://schemas.microsoft.com/office/powerpoint/2010/main" val="5074569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p:cNvSpPr>
            <a:spLocks noGrp="1" noChangeArrowheads="1"/>
          </p:cNvSpPr>
          <p:nvPr>
            <p:ph type="title"/>
          </p:nvPr>
        </p:nvSpPr>
        <p:spPr/>
        <p:txBody>
          <a:bodyPr/>
          <a:lstStyle/>
          <a:p>
            <a:r>
              <a:rPr lang="en-US" altLang="zh-CN"/>
              <a:t>W3C</a:t>
            </a:r>
          </a:p>
        </p:txBody>
      </p:sp>
      <p:sp>
        <p:nvSpPr>
          <p:cNvPr id="1105923" name="Rectangle 3" descr="Rectangle: Click to edit Master text styles&#10;Second level&#10;Third level&#10;Fourth level&#10;Fifth level"/>
          <p:cNvSpPr>
            <a:spLocks noGrp="1" noChangeArrowheads="1"/>
          </p:cNvSpPr>
          <p:nvPr>
            <p:ph idx="1"/>
          </p:nvPr>
        </p:nvSpPr>
        <p:spPr>
          <a:xfrm>
            <a:off x="1127448" y="1700808"/>
            <a:ext cx="10363200" cy="4114800"/>
          </a:xfrm>
        </p:spPr>
        <p:txBody>
          <a:bodyPr/>
          <a:lstStyle/>
          <a:p>
            <a:r>
              <a:rPr lang="zh-CN" altLang="en-US" dirty="0"/>
              <a:t>万维网相关技术的主要设计</a:t>
            </a:r>
            <a:r>
              <a:rPr lang="zh-CN" altLang="en-US" dirty="0" smtClean="0"/>
              <a:t>组织，</a:t>
            </a:r>
            <a:r>
              <a:rPr lang="en-US" altLang="zh-CN" dirty="0" smtClean="0"/>
              <a:t>1994</a:t>
            </a:r>
            <a:r>
              <a:rPr lang="zh-CN" altLang="en-US" dirty="0"/>
              <a:t>年</a:t>
            </a:r>
            <a:r>
              <a:rPr lang="zh-CN" altLang="en-US" dirty="0" smtClean="0"/>
              <a:t>成立，有</a:t>
            </a:r>
            <a:r>
              <a:rPr lang="zh-CN" altLang="en-US" dirty="0"/>
              <a:t>大约</a:t>
            </a:r>
            <a:r>
              <a:rPr lang="en-US" altLang="zh-CN" dirty="0"/>
              <a:t>450</a:t>
            </a:r>
            <a:r>
              <a:rPr lang="zh-CN" altLang="en-US" dirty="0"/>
              <a:t>成员组成</a:t>
            </a:r>
          </a:p>
          <a:p>
            <a:r>
              <a:rPr lang="zh-CN" altLang="en-US" dirty="0"/>
              <a:t>其最终工作成果被</a:t>
            </a:r>
            <a:r>
              <a:rPr lang="zh-CN" altLang="en-US" dirty="0" smtClean="0"/>
              <a:t>称为“推荐标准”，不</a:t>
            </a:r>
            <a:r>
              <a:rPr lang="zh-CN" altLang="en-US" dirty="0"/>
              <a:t>具有</a:t>
            </a:r>
            <a:r>
              <a:rPr lang="zh-CN" altLang="en-US" dirty="0" smtClean="0"/>
              <a:t>强制性，标准在制订和更新过程中，包括了以下一些状态：</a:t>
            </a:r>
            <a:endParaRPr lang="en-US" altLang="zh-CN" dirty="0"/>
          </a:p>
          <a:p>
            <a:pPr lvl="1"/>
            <a:r>
              <a:rPr lang="zh-CN" altLang="en-US" dirty="0" smtClean="0"/>
              <a:t>首次发布工作草案（</a:t>
            </a:r>
            <a:r>
              <a:rPr lang="en-US" altLang="zh-CN" dirty="0" smtClean="0"/>
              <a:t>FPWD</a:t>
            </a:r>
            <a:r>
              <a:rPr lang="zh-CN" altLang="en-US" dirty="0" smtClean="0"/>
              <a:t>，</a:t>
            </a:r>
            <a:r>
              <a:rPr lang="en-US" altLang="zh-CN" dirty="0"/>
              <a:t>First Public Working Draft</a:t>
            </a:r>
            <a:r>
              <a:rPr lang="zh-CN" altLang="en-US" dirty="0" smtClean="0"/>
              <a:t>）</a:t>
            </a:r>
            <a:endParaRPr lang="en-US" altLang="zh-CN" dirty="0" smtClean="0"/>
          </a:p>
          <a:p>
            <a:pPr lvl="1"/>
            <a:r>
              <a:rPr lang="zh-CN" altLang="en-US" dirty="0" smtClean="0"/>
              <a:t>工作草案（</a:t>
            </a:r>
            <a:r>
              <a:rPr lang="en-US" altLang="zh-CN" dirty="0" smtClean="0"/>
              <a:t>WD</a:t>
            </a:r>
            <a:r>
              <a:rPr lang="zh-CN" altLang="en-US" dirty="0" smtClean="0"/>
              <a:t>，</a:t>
            </a:r>
            <a:r>
              <a:rPr lang="en-US" altLang="zh-CN" dirty="0"/>
              <a:t>Working </a:t>
            </a:r>
            <a:r>
              <a:rPr lang="en-US" altLang="zh-CN" dirty="0" smtClean="0"/>
              <a:t>Draft</a:t>
            </a:r>
            <a:r>
              <a:rPr lang="zh-CN" altLang="en-US" dirty="0" smtClean="0"/>
              <a:t>）</a:t>
            </a:r>
            <a:endParaRPr lang="en-US" altLang="zh-CN" dirty="0"/>
          </a:p>
          <a:p>
            <a:pPr lvl="1"/>
            <a:r>
              <a:rPr lang="zh-CN" altLang="en-US" dirty="0" smtClean="0"/>
              <a:t>候选</a:t>
            </a:r>
            <a:r>
              <a:rPr lang="zh-CN" altLang="en-US" dirty="0"/>
              <a:t>推荐</a:t>
            </a:r>
            <a:r>
              <a:rPr lang="zh-CN" altLang="en-US" dirty="0" smtClean="0"/>
              <a:t>标准（</a:t>
            </a:r>
            <a:r>
              <a:rPr lang="en-US" altLang="zh-CN" dirty="0" smtClean="0"/>
              <a:t>CR</a:t>
            </a:r>
            <a:r>
              <a:rPr lang="zh-CN" altLang="en-US" dirty="0" smtClean="0"/>
              <a:t>，</a:t>
            </a:r>
            <a:r>
              <a:rPr lang="en-US" altLang="zh-CN" dirty="0" smtClean="0"/>
              <a:t>Candidate Recommendation</a:t>
            </a:r>
            <a:r>
              <a:rPr lang="zh-CN" altLang="en-US" dirty="0"/>
              <a:t>）</a:t>
            </a:r>
            <a:endParaRPr lang="en-US" altLang="zh-CN" dirty="0"/>
          </a:p>
          <a:p>
            <a:pPr lvl="1"/>
            <a:r>
              <a:rPr lang="zh-CN" altLang="en-US" dirty="0"/>
              <a:t>提议推荐</a:t>
            </a:r>
            <a:r>
              <a:rPr lang="zh-CN" altLang="en-US" dirty="0" smtClean="0"/>
              <a:t>标准（</a:t>
            </a:r>
            <a:r>
              <a:rPr lang="en-US" altLang="zh-CN" dirty="0" smtClean="0"/>
              <a:t>PR</a:t>
            </a:r>
            <a:r>
              <a:rPr lang="zh-CN" altLang="en-US" dirty="0" smtClean="0"/>
              <a:t>，</a:t>
            </a:r>
            <a:r>
              <a:rPr lang="en-US" altLang="zh-CN" dirty="0" smtClean="0"/>
              <a:t>Proposed Recommendation</a:t>
            </a:r>
            <a:r>
              <a:rPr lang="zh-CN" altLang="en-US" dirty="0"/>
              <a:t>）</a:t>
            </a:r>
            <a:endParaRPr lang="en-US" altLang="zh-CN" dirty="0"/>
          </a:p>
          <a:p>
            <a:pPr lvl="1"/>
            <a:r>
              <a:rPr lang="zh-CN" altLang="en-US" dirty="0"/>
              <a:t>推荐</a:t>
            </a:r>
            <a:r>
              <a:rPr lang="zh-CN" altLang="en-US" dirty="0" smtClean="0"/>
              <a:t>标准（</a:t>
            </a:r>
            <a:r>
              <a:rPr lang="en-US" altLang="zh-CN" dirty="0" smtClean="0"/>
              <a:t>REC</a:t>
            </a:r>
            <a:r>
              <a:rPr lang="zh-CN" altLang="en-US" dirty="0" smtClean="0"/>
              <a:t>，</a:t>
            </a:r>
            <a:r>
              <a:rPr lang="en-US" altLang="zh-CN" dirty="0" smtClean="0"/>
              <a:t>Recommendations</a:t>
            </a:r>
            <a:r>
              <a:rPr lang="zh-CN" altLang="en-US" dirty="0" smtClean="0"/>
              <a:t>）</a:t>
            </a:r>
            <a:endParaRPr lang="en-US" altLang="zh-CN" dirty="0" smtClean="0"/>
          </a:p>
          <a:p>
            <a:pPr lvl="1"/>
            <a:r>
              <a:rPr lang="zh-CN" altLang="en-US" dirty="0" smtClean="0"/>
              <a:t>被取代的标准（</a:t>
            </a:r>
            <a:r>
              <a:rPr lang="en-US" altLang="zh-CN" dirty="0" smtClean="0"/>
              <a:t>SPSD</a:t>
            </a:r>
            <a:r>
              <a:rPr lang="zh-CN" altLang="en-US" dirty="0" smtClean="0"/>
              <a:t>，</a:t>
            </a:r>
            <a:r>
              <a:rPr lang="en-US" altLang="zh-CN" dirty="0"/>
              <a:t>Superseded </a:t>
            </a:r>
            <a:r>
              <a:rPr lang="en-US" altLang="zh-CN" dirty="0" smtClean="0"/>
              <a:t>Recommendation</a:t>
            </a:r>
            <a:r>
              <a:rPr lang="zh-CN" altLang="en-US" dirty="0" smtClean="0"/>
              <a:t>）</a:t>
            </a:r>
            <a:endParaRPr lang="en-US" altLang="zh-CN" dirty="0"/>
          </a:p>
        </p:txBody>
      </p:sp>
    </p:spTree>
    <p:extLst>
      <p:ext uri="{BB962C8B-B14F-4D97-AF65-F5344CB8AC3E}">
        <p14:creationId xmlns:p14="http://schemas.microsoft.com/office/powerpoint/2010/main" val="42698640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Web</a:t>
            </a:r>
            <a:r>
              <a:rPr lang="zh-CN" altLang="en-US" dirty="0" smtClean="0"/>
              <a:t>定义</a:t>
            </a:r>
            <a:endParaRPr lang="en-US" altLang="zh-CN" dirty="0"/>
          </a:p>
        </p:txBody>
      </p:sp>
    </p:spTree>
    <p:extLst>
      <p:ext uri="{BB962C8B-B14F-4D97-AF65-F5344CB8AC3E}">
        <p14:creationId xmlns:p14="http://schemas.microsoft.com/office/powerpoint/2010/main" val="27081059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WHATWG</a:t>
            </a:r>
            <a:endParaRPr lang="zh-CN" altLang="en-US" dirty="0"/>
          </a:p>
        </p:txBody>
      </p:sp>
      <p:sp>
        <p:nvSpPr>
          <p:cNvPr id="3" name="内容占位符 2"/>
          <p:cNvSpPr>
            <a:spLocks noGrp="1"/>
          </p:cNvSpPr>
          <p:nvPr>
            <p:ph idx="1"/>
          </p:nvPr>
        </p:nvSpPr>
        <p:spPr/>
        <p:txBody>
          <a:bodyPr/>
          <a:lstStyle/>
          <a:p>
            <a:r>
              <a:rPr lang="en-US" altLang="zh-CN" dirty="0"/>
              <a:t>Web Hypertext Application Technology Working </a:t>
            </a:r>
            <a:r>
              <a:rPr lang="en-US" altLang="zh-CN" dirty="0" smtClean="0"/>
              <a:t>Group</a:t>
            </a:r>
            <a:r>
              <a:rPr lang="zh-CN" altLang="en-US" dirty="0" smtClean="0"/>
              <a:t>，网页</a:t>
            </a:r>
            <a:r>
              <a:rPr lang="zh-CN" altLang="en-US" dirty="0"/>
              <a:t>超文本应用技术工作</a:t>
            </a:r>
            <a:r>
              <a:rPr lang="zh-CN" altLang="en-US" dirty="0" smtClean="0"/>
              <a:t>小组</a:t>
            </a:r>
            <a:endParaRPr lang="en-US" altLang="zh-CN" dirty="0" smtClean="0"/>
          </a:p>
          <a:p>
            <a:pPr lvl="1"/>
            <a:r>
              <a:rPr lang="en-US" altLang="zh-CN" dirty="0" smtClean="0"/>
              <a:t>2004</a:t>
            </a:r>
            <a:r>
              <a:rPr lang="zh-CN" altLang="en-US" dirty="0" smtClean="0"/>
              <a:t>年由</a:t>
            </a:r>
            <a:r>
              <a:rPr lang="en-US" altLang="zh-CN" dirty="0"/>
              <a:t>Apple</a:t>
            </a:r>
            <a:r>
              <a:rPr lang="zh-CN" altLang="en-US" dirty="0" smtClean="0"/>
              <a:t>、</a:t>
            </a:r>
            <a:r>
              <a:rPr lang="en-US" altLang="zh-CN" dirty="0" smtClean="0"/>
              <a:t>Mozilla</a:t>
            </a:r>
            <a:r>
              <a:rPr lang="zh-CN" altLang="en-US" dirty="0" smtClean="0"/>
              <a:t>和</a:t>
            </a:r>
            <a:r>
              <a:rPr lang="en-US" altLang="zh-CN" dirty="0" smtClean="0"/>
              <a:t>Opera</a:t>
            </a:r>
            <a:r>
              <a:rPr lang="zh-CN" altLang="en-US" dirty="0" smtClean="0"/>
              <a:t>等主要浏览器厂家组建，最初目标是推动</a:t>
            </a:r>
            <a:r>
              <a:rPr lang="en-US" altLang="zh-CN" dirty="0" smtClean="0"/>
              <a:t>HTML5</a:t>
            </a:r>
            <a:r>
              <a:rPr lang="zh-CN" altLang="en-US" dirty="0" smtClean="0"/>
              <a:t>发展</a:t>
            </a:r>
            <a:endParaRPr lang="en-US" altLang="zh-CN" dirty="0" smtClean="0"/>
          </a:p>
          <a:p>
            <a:pPr lvl="1"/>
            <a:r>
              <a:rPr lang="en-US" altLang="zh-CN" dirty="0" smtClean="0"/>
              <a:t>2017 Apple</a:t>
            </a:r>
            <a:r>
              <a:rPr lang="zh-CN" altLang="en-US" dirty="0"/>
              <a:t>、</a:t>
            </a:r>
            <a:r>
              <a:rPr lang="en-US" altLang="zh-CN" dirty="0"/>
              <a:t>Google</a:t>
            </a:r>
            <a:r>
              <a:rPr lang="zh-CN" altLang="en-US" dirty="0"/>
              <a:t>、</a:t>
            </a:r>
            <a:r>
              <a:rPr lang="en-US" altLang="zh-CN" dirty="0"/>
              <a:t>Mozilla</a:t>
            </a:r>
            <a:r>
              <a:rPr lang="zh-CN" altLang="en-US" dirty="0"/>
              <a:t>、</a:t>
            </a:r>
            <a:r>
              <a:rPr lang="en-US" altLang="zh-CN" dirty="0" smtClean="0"/>
              <a:t>Microsoft</a:t>
            </a:r>
            <a:r>
              <a:rPr lang="zh-CN" altLang="en-US" dirty="0" smtClean="0"/>
              <a:t>重组了</a:t>
            </a:r>
            <a:r>
              <a:rPr lang="en-US" altLang="zh-CN" dirty="0" smtClean="0"/>
              <a:t>WHATWG</a:t>
            </a:r>
            <a:r>
              <a:rPr lang="zh-CN" altLang="en-US" dirty="0" smtClean="0"/>
              <a:t>的架构</a:t>
            </a:r>
            <a:endParaRPr lang="en-US" altLang="zh-CN" dirty="0" smtClean="0"/>
          </a:p>
          <a:p>
            <a:pPr lvl="1"/>
            <a:r>
              <a:rPr lang="en-US" altLang="zh-CN" dirty="0" smtClean="0"/>
              <a:t>2019.5 W3C</a:t>
            </a:r>
            <a:r>
              <a:rPr lang="zh-CN" altLang="en-US" dirty="0" smtClean="0"/>
              <a:t>宣布将</a:t>
            </a:r>
            <a:r>
              <a:rPr lang="en-US" altLang="zh-CN" dirty="0" smtClean="0"/>
              <a:t>HTML5</a:t>
            </a:r>
            <a:r>
              <a:rPr lang="zh-CN" altLang="en-US" dirty="0" smtClean="0"/>
              <a:t>和</a:t>
            </a:r>
            <a:r>
              <a:rPr lang="en-US" altLang="zh-CN" dirty="0" smtClean="0"/>
              <a:t>DOM</a:t>
            </a:r>
            <a:r>
              <a:rPr lang="zh-CN" altLang="en-US" dirty="0" smtClean="0"/>
              <a:t>的最新标准交给</a:t>
            </a:r>
            <a:r>
              <a:rPr lang="en-US" altLang="zh-CN" dirty="0" smtClean="0"/>
              <a:t>WHATWG</a:t>
            </a:r>
            <a:r>
              <a:rPr lang="zh-CN" altLang="en-US" dirty="0" smtClean="0"/>
              <a:t>维护，称为</a:t>
            </a:r>
            <a:r>
              <a:rPr lang="en-US" altLang="zh-CN" dirty="0" smtClean="0"/>
              <a:t>Living Standard</a:t>
            </a:r>
          </a:p>
          <a:p>
            <a:pPr lvl="1"/>
            <a:r>
              <a:rPr lang="en-US" altLang="zh-CN" dirty="0">
                <a:hlinkClick r:id="rId2"/>
              </a:rPr>
              <a:t>https://whatwg.org</a:t>
            </a:r>
            <a:r>
              <a:rPr lang="en-US" altLang="zh-CN" dirty="0" smtClean="0">
                <a:hlinkClick r:id="rId2"/>
              </a:rPr>
              <a:t>/</a:t>
            </a:r>
            <a:r>
              <a:rPr lang="en-US" altLang="zh-CN" dirty="0" smtClean="0"/>
              <a:t> </a:t>
            </a:r>
            <a:endParaRPr lang="zh-CN" altLang="en-US" dirty="0"/>
          </a:p>
        </p:txBody>
      </p:sp>
    </p:spTree>
    <p:extLst>
      <p:ext uri="{BB962C8B-B14F-4D97-AF65-F5344CB8AC3E}">
        <p14:creationId xmlns:p14="http://schemas.microsoft.com/office/powerpoint/2010/main" val="4040108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7349" y="188640"/>
            <a:ext cx="4968552" cy="6492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16491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运作机制</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62200" y="2713635"/>
            <a:ext cx="7772400" cy="2497531"/>
          </a:xfrm>
        </p:spPr>
      </p:pic>
    </p:spTree>
    <p:extLst>
      <p:ext uri="{BB962C8B-B14F-4D97-AF65-F5344CB8AC3E}">
        <p14:creationId xmlns:p14="http://schemas.microsoft.com/office/powerpoint/2010/main" val="1776969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请求</a:t>
            </a:r>
            <a:r>
              <a:rPr lang="en-US" altLang="zh-CN" dirty="0" smtClean="0"/>
              <a:t>-</a:t>
            </a:r>
            <a:r>
              <a:rPr lang="zh-CN" altLang="en-US" dirty="0" smtClean="0"/>
              <a:t>响应模型</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3053" y="1905000"/>
            <a:ext cx="5790695" cy="4114800"/>
          </a:xfrm>
        </p:spPr>
      </p:pic>
    </p:spTree>
    <p:extLst>
      <p:ext uri="{BB962C8B-B14F-4D97-AF65-F5344CB8AC3E}">
        <p14:creationId xmlns:p14="http://schemas.microsoft.com/office/powerpoint/2010/main" val="38130425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P2P</a:t>
            </a:r>
            <a:r>
              <a:rPr lang="zh-CN" altLang="en-US" dirty="0" smtClean="0"/>
              <a:t>模型</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7532" y="1772816"/>
            <a:ext cx="4824536" cy="4678338"/>
          </a:xfrm>
        </p:spPr>
      </p:pic>
    </p:spTree>
    <p:extLst>
      <p:ext uri="{BB962C8B-B14F-4D97-AF65-F5344CB8AC3E}">
        <p14:creationId xmlns:p14="http://schemas.microsoft.com/office/powerpoint/2010/main" val="11061215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客户机</a:t>
            </a:r>
            <a:endParaRPr lang="zh-CN" altLang="en-US" dirty="0"/>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5" y="3995364"/>
            <a:ext cx="2143125"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p:txBody>
          <a:bodyPr/>
          <a:lstStyle/>
          <a:p>
            <a:r>
              <a:rPr lang="zh-CN" altLang="en-US" dirty="0" smtClean="0"/>
              <a:t>客户端程序</a:t>
            </a:r>
            <a:r>
              <a:rPr lang="en-US" altLang="zh-CN" dirty="0" smtClean="0"/>
              <a:t>/</a:t>
            </a:r>
            <a:r>
              <a:rPr lang="zh-CN" altLang="en-US" dirty="0" smtClean="0"/>
              <a:t>进程</a:t>
            </a:r>
            <a:endParaRPr lang="en-US" altLang="zh-CN" dirty="0" smtClean="0"/>
          </a:p>
          <a:p>
            <a:pPr lvl="1"/>
            <a:r>
              <a:rPr lang="en-US" altLang="zh-CN" dirty="0" smtClean="0"/>
              <a:t>Web</a:t>
            </a:r>
            <a:r>
              <a:rPr lang="zh-CN" altLang="en-US" dirty="0" smtClean="0"/>
              <a:t>浏览器、</a:t>
            </a:r>
            <a:r>
              <a:rPr lang="en-US" altLang="zh-CN" dirty="0" smtClean="0"/>
              <a:t>FTP</a:t>
            </a:r>
            <a:r>
              <a:rPr lang="zh-CN" altLang="en-US" dirty="0" smtClean="0"/>
              <a:t>、</a:t>
            </a:r>
            <a:r>
              <a:rPr lang="en-US" altLang="zh-CN" dirty="0" smtClean="0"/>
              <a:t>Telnet</a:t>
            </a:r>
            <a:r>
              <a:rPr lang="zh-CN" altLang="en-US" dirty="0" smtClean="0"/>
              <a:t>、</a:t>
            </a:r>
            <a:r>
              <a:rPr lang="en-US" altLang="zh-CN" dirty="0" err="1" smtClean="0"/>
              <a:t>ssh</a:t>
            </a:r>
            <a:r>
              <a:rPr lang="zh-CN" altLang="en-US" dirty="0" smtClean="0"/>
              <a:t>、</a:t>
            </a:r>
            <a:r>
              <a:rPr lang="en-US" altLang="zh-CN" dirty="0" smtClean="0"/>
              <a:t>echo</a:t>
            </a:r>
            <a:r>
              <a:rPr lang="zh-CN" altLang="en-US" dirty="0" smtClean="0"/>
              <a:t>、</a:t>
            </a:r>
            <a:r>
              <a:rPr lang="en-US" altLang="zh-CN" dirty="0" smtClean="0"/>
              <a:t>proxy</a:t>
            </a:r>
          </a:p>
          <a:p>
            <a:pPr lvl="1"/>
            <a:endParaRPr lang="en-US" altLang="zh-CN" dirty="0"/>
          </a:p>
          <a:p>
            <a:r>
              <a:rPr lang="zh-CN" altLang="en-US" dirty="0" smtClean="0"/>
              <a:t>运行客户端程序的硬件</a:t>
            </a:r>
            <a:endParaRPr lang="zh-CN" alt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26" y="3962028"/>
            <a:ext cx="132397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3892109"/>
            <a:ext cx="2232248"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rotWithShape="1">
          <a:blip r:embed="rId6">
            <a:clrChange>
              <a:clrFrom>
                <a:srgbClr val="F2F2F2"/>
              </a:clrFrom>
              <a:clrTo>
                <a:srgbClr val="F2F2F2">
                  <a:alpha val="0"/>
                </a:srgbClr>
              </a:clrTo>
            </a:clrChange>
          </a:blip>
          <a:srcRect l="3753" t="383" r="52248" b="2372"/>
          <a:stretch/>
        </p:blipFill>
        <p:spPr>
          <a:xfrm>
            <a:off x="8309259" y="3528120"/>
            <a:ext cx="2301566" cy="2948881"/>
          </a:xfrm>
          <a:prstGeom prst="rect">
            <a:avLst/>
          </a:prstGeom>
        </p:spPr>
      </p:pic>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208" y="404665"/>
            <a:ext cx="1833662" cy="181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950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浏览器</a:t>
            </a:r>
          </a:p>
        </p:txBody>
      </p:sp>
      <p:sp>
        <p:nvSpPr>
          <p:cNvPr id="3" name="内容占位符 2"/>
          <p:cNvSpPr>
            <a:spLocks noGrp="1"/>
          </p:cNvSpPr>
          <p:nvPr>
            <p:ph idx="1"/>
          </p:nvPr>
        </p:nvSpPr>
        <p:spPr/>
        <p:txBody>
          <a:bodyPr/>
          <a:lstStyle/>
          <a:p>
            <a:r>
              <a:rPr lang="en-US" altLang="zh-CN" dirty="0" smtClean="0"/>
              <a:t>Web</a:t>
            </a:r>
            <a:r>
              <a:rPr lang="zh-CN" altLang="en-US" dirty="0" smtClean="0"/>
              <a:t>浏览器是用于获取</a:t>
            </a:r>
            <a:r>
              <a:rPr lang="en-US" altLang="zh-CN" dirty="0" smtClean="0"/>
              <a:t>/</a:t>
            </a:r>
            <a:r>
              <a:rPr lang="zh-CN" altLang="en-US" dirty="0" smtClean="0"/>
              <a:t>提交、处理、呈现万维网信息的应用软件工具</a:t>
            </a:r>
            <a:endParaRPr lang="en-US" altLang="zh-CN" dirty="0" smtClean="0"/>
          </a:p>
        </p:txBody>
      </p:sp>
      <p:sp>
        <p:nvSpPr>
          <p:cNvPr id="5" name="内容占位符 4"/>
          <p:cNvSpPr>
            <a:spLocks noGrp="1"/>
          </p:cNvSpPr>
          <p:nvPr>
            <p:ph sz="half" idx="4294967295"/>
          </p:nvPr>
        </p:nvSpPr>
        <p:spPr>
          <a:xfrm>
            <a:off x="983432" y="2852738"/>
            <a:ext cx="3810000" cy="3167062"/>
          </a:xfrm>
        </p:spPr>
        <p:txBody>
          <a:bodyPr/>
          <a:lstStyle/>
          <a:p>
            <a:pPr lvl="1"/>
            <a:r>
              <a:rPr lang="zh-CN" altLang="en-US" dirty="0"/>
              <a:t>特性（</a:t>
            </a:r>
            <a:r>
              <a:rPr lang="en-US" altLang="zh-CN" dirty="0"/>
              <a:t>features</a:t>
            </a:r>
            <a:r>
              <a:rPr lang="zh-CN" altLang="en-US" dirty="0"/>
              <a:t>）：搜索引擎集成、</a:t>
            </a:r>
            <a:r>
              <a:rPr lang="en-US" altLang="zh-CN" dirty="0"/>
              <a:t>URL</a:t>
            </a:r>
            <a:r>
              <a:rPr lang="zh-CN" altLang="en-US" dirty="0"/>
              <a:t>自动补全、历史记录</a:t>
            </a:r>
            <a:r>
              <a:rPr lang="en-US" altLang="zh-CN" dirty="0"/>
              <a:t>/</a:t>
            </a:r>
            <a:r>
              <a:rPr lang="zh-CN" altLang="en-US" dirty="0"/>
              <a:t>收藏云同步、钓鱼网站检测等</a:t>
            </a:r>
            <a:endParaRPr lang="en-US" altLang="zh-CN" dirty="0"/>
          </a:p>
          <a:p>
            <a:pPr lvl="1"/>
            <a:r>
              <a:rPr lang="zh-CN" altLang="en-US" dirty="0"/>
              <a:t>扩展（</a:t>
            </a:r>
            <a:r>
              <a:rPr lang="en-US" altLang="zh-CN" dirty="0"/>
              <a:t>extensions</a:t>
            </a:r>
            <a:r>
              <a:rPr lang="zh-CN" altLang="en-US" dirty="0"/>
              <a:t>）：用于扩展浏览器的</a:t>
            </a:r>
            <a:r>
              <a:rPr lang="zh-CN" altLang="en-US" dirty="0" smtClean="0"/>
              <a:t>功能</a:t>
            </a:r>
            <a:endParaRPr lang="en-US" altLang="zh-CN" dirty="0"/>
          </a:p>
        </p:txBody>
      </p:sp>
      <p:pic>
        <p:nvPicPr>
          <p:cNvPr id="6" name="图片 5"/>
          <p:cNvPicPr>
            <a:picLocks noChangeAspect="1"/>
          </p:cNvPicPr>
          <p:nvPr/>
        </p:nvPicPr>
        <p:blipFill>
          <a:blip r:embed="rId2"/>
          <a:stretch>
            <a:fillRect/>
          </a:stretch>
        </p:blipFill>
        <p:spPr>
          <a:xfrm>
            <a:off x="5591945" y="2874318"/>
            <a:ext cx="5188777" cy="3145482"/>
          </a:xfrm>
          <a:prstGeom prst="rect">
            <a:avLst/>
          </a:prstGeom>
        </p:spPr>
      </p:pic>
    </p:spTree>
    <p:extLst>
      <p:ext uri="{BB962C8B-B14F-4D97-AF65-F5344CB8AC3E}">
        <p14:creationId xmlns:p14="http://schemas.microsoft.com/office/powerpoint/2010/main" val="6310968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smtClean="0"/>
              <a:t>浏览器处理流程</a:t>
            </a:r>
            <a:endParaRPr lang="zh-CN" altLang="en-US" dirty="0"/>
          </a:p>
        </p:txBody>
      </p:sp>
      <p:sp>
        <p:nvSpPr>
          <p:cNvPr id="3" name="内容占位符 2"/>
          <p:cNvSpPr>
            <a:spLocks noGrp="1"/>
          </p:cNvSpPr>
          <p:nvPr>
            <p:ph idx="1"/>
          </p:nvPr>
        </p:nvSpPr>
        <p:spPr/>
        <p:txBody>
          <a:bodyPr/>
          <a:lstStyle/>
          <a:p>
            <a:pPr marL="342900" lvl="1" indent="-342900">
              <a:buSzPct val="95000"/>
              <a:buFont typeface="Wingdings" pitchFamily="2" charset="2"/>
              <a:buChar char="Ø"/>
            </a:pPr>
            <a:r>
              <a:rPr lang="zh-CN" altLang="en-US" dirty="0"/>
              <a:t>获取（</a:t>
            </a:r>
            <a:r>
              <a:rPr lang="en-US" altLang="zh-CN" dirty="0"/>
              <a:t>Fetching</a:t>
            </a:r>
            <a:r>
              <a:rPr lang="zh-CN" altLang="en-US" dirty="0"/>
              <a:t>）</a:t>
            </a:r>
            <a:r>
              <a:rPr lang="en-US" altLang="zh-CN" dirty="0" smtClean="0"/>
              <a:t>—</a:t>
            </a:r>
            <a:r>
              <a:rPr lang="zh-CN" altLang="en-US" dirty="0" smtClean="0"/>
              <a:t>渲染</a:t>
            </a:r>
            <a:r>
              <a:rPr lang="zh-CN" altLang="en-US" dirty="0"/>
              <a:t>（</a:t>
            </a:r>
            <a:r>
              <a:rPr lang="en-US" altLang="zh-CN" dirty="0"/>
              <a:t>Rendering</a:t>
            </a:r>
            <a:r>
              <a:rPr lang="zh-CN" altLang="en-US" dirty="0"/>
              <a:t>）</a:t>
            </a:r>
            <a:r>
              <a:rPr lang="en-US" altLang="zh-CN" dirty="0" smtClean="0"/>
              <a:t>—</a:t>
            </a:r>
            <a:r>
              <a:rPr lang="zh-CN" altLang="en-US" dirty="0" smtClean="0"/>
              <a:t>缓存</a:t>
            </a:r>
            <a:r>
              <a:rPr lang="zh-CN" altLang="en-US" dirty="0"/>
              <a:t>（</a:t>
            </a:r>
            <a:r>
              <a:rPr lang="en-US" altLang="zh-CN" dirty="0"/>
              <a:t>Caching</a:t>
            </a:r>
            <a:r>
              <a:rPr lang="zh-CN" altLang="en-US" dirty="0"/>
              <a:t>）</a:t>
            </a:r>
          </a:p>
          <a:p>
            <a:endParaRPr lang="zh-CN" altLang="en-US" dirty="0"/>
          </a:p>
        </p:txBody>
      </p:sp>
      <p:pic>
        <p:nvPicPr>
          <p:cNvPr id="4" name="Content Placeholder 4" descr="4812602015.eps"/>
          <p:cNvPicPr>
            <a:picLocks noChangeAspect="1"/>
          </p:cNvPicPr>
          <p:nvPr/>
        </p:nvPicPr>
        <p:blipFill>
          <a:blip r:embed="rId2">
            <a:extLst>
              <a:ext uri="{28A0092B-C50C-407E-A947-70E740481C1C}">
                <a14:useLocalDpi xmlns:a14="http://schemas.microsoft.com/office/drawing/2010/main" val="0"/>
              </a:ext>
            </a:extLst>
          </a:blip>
          <a:srcRect l="-5847" r="-5847"/>
          <a:stretch>
            <a:fillRect/>
          </a:stretch>
        </p:blipFill>
        <p:spPr bwMode="auto">
          <a:xfrm>
            <a:off x="2351584" y="2420888"/>
            <a:ext cx="367240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4" descr="4812602017.eps"/>
          <p:cNvPicPr>
            <a:picLocks noChangeAspect="1"/>
          </p:cNvPicPr>
          <p:nvPr/>
        </p:nvPicPr>
        <p:blipFill>
          <a:blip r:embed="rId3">
            <a:extLst>
              <a:ext uri="{28A0092B-C50C-407E-A947-70E740481C1C}">
                <a14:useLocalDpi xmlns:a14="http://schemas.microsoft.com/office/drawing/2010/main" val="0"/>
              </a:ext>
            </a:extLst>
          </a:blip>
          <a:srcRect l="-6738" r="-6738"/>
          <a:stretch>
            <a:fillRect/>
          </a:stretch>
        </p:blipFill>
        <p:spPr>
          <a:xfrm>
            <a:off x="6168009" y="2420888"/>
            <a:ext cx="4032449" cy="3960440"/>
          </a:xfrm>
          <a:prstGeom prst="rect">
            <a:avLst/>
          </a:prstGeom>
        </p:spPr>
      </p:pic>
    </p:spTree>
    <p:extLst>
      <p:ext uri="{BB962C8B-B14F-4D97-AF65-F5344CB8AC3E}">
        <p14:creationId xmlns:p14="http://schemas.microsoft.com/office/powerpoint/2010/main" val="25369915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a:t>
            </a:r>
            <a:endParaRPr lang="zh-CN" altLang="en-US" dirty="0"/>
          </a:p>
        </p:txBody>
      </p:sp>
      <p:sp>
        <p:nvSpPr>
          <p:cNvPr id="3" name="内容占位符 2"/>
          <p:cNvSpPr>
            <a:spLocks noGrp="1"/>
          </p:cNvSpPr>
          <p:nvPr>
            <p:ph idx="1"/>
          </p:nvPr>
        </p:nvSpPr>
        <p:spPr/>
        <p:txBody>
          <a:bodyPr/>
          <a:lstStyle/>
          <a:p>
            <a:r>
              <a:rPr lang="zh-CN" altLang="en-US" dirty="0"/>
              <a:t>长</a:t>
            </a:r>
            <a:r>
              <a:rPr lang="zh-CN" altLang="en-US" dirty="0" smtClean="0"/>
              <a:t>时间运行的进程</a:t>
            </a:r>
            <a:endParaRPr lang="en-US" altLang="zh-CN" dirty="0" smtClean="0"/>
          </a:p>
          <a:p>
            <a:pPr lvl="1"/>
            <a:r>
              <a:rPr lang="en-US" altLang="zh-CN" dirty="0" smtClean="0"/>
              <a:t>Web</a:t>
            </a:r>
            <a:r>
              <a:rPr lang="zh-CN" altLang="en-US" dirty="0" smtClean="0"/>
              <a:t>服务器</a:t>
            </a:r>
            <a:endParaRPr lang="en-US" altLang="zh-CN" dirty="0" smtClean="0"/>
          </a:p>
          <a:p>
            <a:pPr lvl="1"/>
            <a:r>
              <a:rPr lang="zh-CN" altLang="en-US" dirty="0" smtClean="0"/>
              <a:t>应用服务器</a:t>
            </a:r>
            <a:endParaRPr lang="en-US" altLang="zh-CN" dirty="0" smtClean="0"/>
          </a:p>
          <a:p>
            <a:pPr lvl="1"/>
            <a:r>
              <a:rPr lang="zh-CN" altLang="en-US" dirty="0" smtClean="0"/>
              <a:t>数据</a:t>
            </a:r>
            <a:r>
              <a:rPr lang="zh-CN" altLang="en-US" dirty="0"/>
              <a:t>（</a:t>
            </a:r>
            <a:r>
              <a:rPr lang="zh-CN" altLang="en-US" dirty="0" smtClean="0"/>
              <a:t>库）服务器</a:t>
            </a:r>
            <a:endParaRPr lang="en-US" altLang="zh-CN" dirty="0"/>
          </a:p>
          <a:p>
            <a:endParaRPr lang="en-US" altLang="zh-CN" dirty="0" smtClean="0"/>
          </a:p>
          <a:p>
            <a:r>
              <a:rPr lang="zh-CN" altLang="en-US" dirty="0" smtClean="0"/>
              <a:t>运行长时间进程的主机</a:t>
            </a:r>
            <a:endParaRPr lang="en-US" altLang="zh-CN" dirty="0" smtClean="0"/>
          </a:p>
          <a:p>
            <a:pPr lvl="1"/>
            <a:r>
              <a:rPr lang="zh-CN" altLang="en-US" dirty="0" smtClean="0"/>
              <a:t>数据中心</a:t>
            </a:r>
            <a:endParaRPr lang="en-US" altLang="zh-CN" dirty="0" smtClean="0"/>
          </a:p>
          <a:p>
            <a:pPr lvl="1"/>
            <a:r>
              <a:rPr lang="zh-CN" altLang="en-US" dirty="0" smtClean="0"/>
              <a:t>软硬件一体机</a:t>
            </a:r>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816" y="1883648"/>
            <a:ext cx="3510785"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2063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a:t>
            </a:r>
            <a:r>
              <a:rPr lang="zh-CN" altLang="en-US" dirty="0"/>
              <a:t>层架构</a:t>
            </a:r>
            <a:r>
              <a:rPr lang="en-US" altLang="zh-CN" dirty="0" smtClean="0"/>
              <a:t>Web</a:t>
            </a:r>
            <a:endParaRPr lang="zh-CN" altLang="en-US"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71664" y="2141567"/>
            <a:ext cx="6192688" cy="431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3071664" y="1556792"/>
            <a:ext cx="7056784" cy="584775"/>
          </a:xfrm>
          <a:prstGeom prst="rect">
            <a:avLst/>
          </a:prstGeom>
        </p:spPr>
        <p:txBody>
          <a:bodyPr wrap="square">
            <a:spAutoFit/>
          </a:bodyPr>
          <a:lstStyle/>
          <a:p>
            <a:r>
              <a:rPr lang="en-US" altLang="zh-CN" sz="3200" dirty="0"/>
              <a:t>|client &lt;-----------------------&gt; server|</a:t>
            </a:r>
            <a:endParaRPr lang="zh-CN" altLang="en-US" sz="3200" dirty="0"/>
          </a:p>
        </p:txBody>
      </p:sp>
    </p:spTree>
    <p:extLst>
      <p:ext uri="{BB962C8B-B14F-4D97-AF65-F5344CB8AC3E}">
        <p14:creationId xmlns:p14="http://schemas.microsoft.com/office/powerpoint/2010/main" val="1657875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定义</a:t>
            </a:r>
            <a:endParaRPr lang="zh-CN" altLang="en-US" dirty="0"/>
          </a:p>
        </p:txBody>
      </p:sp>
      <p:sp>
        <p:nvSpPr>
          <p:cNvPr id="3" name="内容占位符 2"/>
          <p:cNvSpPr>
            <a:spLocks noGrp="1"/>
          </p:cNvSpPr>
          <p:nvPr>
            <p:ph idx="1"/>
          </p:nvPr>
        </p:nvSpPr>
        <p:spPr/>
        <p:txBody>
          <a:bodyPr/>
          <a:lstStyle/>
          <a:p>
            <a:r>
              <a:rPr lang="en-US" altLang="zh-CN" dirty="0"/>
              <a:t>World Wide </a:t>
            </a:r>
            <a:r>
              <a:rPr lang="en-US" altLang="zh-CN" dirty="0" smtClean="0"/>
              <a:t>Web</a:t>
            </a:r>
            <a:r>
              <a:rPr lang="zh-CN" altLang="en-US" dirty="0" smtClean="0"/>
              <a:t>的简称</a:t>
            </a:r>
            <a:endParaRPr lang="en-US" altLang="zh-CN" dirty="0" smtClean="0"/>
          </a:p>
          <a:p>
            <a:endParaRPr lang="en-US" altLang="zh-CN" dirty="0"/>
          </a:p>
          <a:p>
            <a:r>
              <a:rPr lang="zh-CN" altLang="en-US" dirty="0" smtClean="0"/>
              <a:t>万维网</a:t>
            </a:r>
            <a:endParaRPr lang="en-US" altLang="zh-CN" dirty="0"/>
          </a:p>
          <a:p>
            <a:endParaRPr lang="en-US" altLang="zh-CN" dirty="0" smtClean="0"/>
          </a:p>
          <a:p>
            <a:r>
              <a:rPr lang="zh-CN" altLang="en-US" dirty="0" smtClean="0"/>
              <a:t>一种</a:t>
            </a:r>
            <a:r>
              <a:rPr lang="zh-CN" altLang="en-US" dirty="0"/>
              <a:t>运行在</a:t>
            </a:r>
            <a:r>
              <a:rPr lang="en-US" altLang="zh-CN" dirty="0" smtClean="0"/>
              <a:t>Internet</a:t>
            </a:r>
            <a:br>
              <a:rPr lang="en-US" altLang="zh-CN" dirty="0" smtClean="0"/>
            </a:br>
            <a:r>
              <a:rPr lang="zh-CN" altLang="en-US" dirty="0" smtClean="0"/>
              <a:t>（因特网）上</a:t>
            </a:r>
            <a:r>
              <a:rPr lang="zh-CN" altLang="en-US" dirty="0"/>
              <a:t>的</a:t>
            </a:r>
            <a:r>
              <a:rPr lang="zh-CN" altLang="en-US" dirty="0" smtClean="0"/>
              <a:t>服务</a:t>
            </a:r>
            <a:endParaRPr lang="en-US" altLang="zh-CN" dirty="0" smtClean="0"/>
          </a:p>
          <a:p>
            <a:pPr lvl="1"/>
            <a:r>
              <a:rPr lang="en-US" altLang="zh-CN" dirty="0" smtClean="0"/>
              <a:t>Internet</a:t>
            </a:r>
            <a:r>
              <a:rPr lang="zh-CN" altLang="en-US" dirty="0" smtClean="0"/>
              <a:t>  </a:t>
            </a:r>
            <a:r>
              <a:rPr lang="en-US" altLang="zh-CN" dirty="0" smtClean="0"/>
              <a:t>vs. Web</a:t>
            </a:r>
          </a:p>
          <a:p>
            <a:pPr lvl="1"/>
            <a:endParaRPr lang="zh-CN" alt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3960705883"/>
              </p:ext>
            </p:extLst>
          </p:nvPr>
        </p:nvGraphicFramePr>
        <p:xfrm>
          <a:off x="6816080" y="2362200"/>
          <a:ext cx="3202912" cy="3200400"/>
        </p:xfrm>
        <a:graphic>
          <a:graphicData uri="http://schemas.openxmlformats.org/presentationml/2006/ole">
            <mc:AlternateContent xmlns:mc="http://schemas.openxmlformats.org/markup-compatibility/2006">
              <mc:Choice xmlns:v="urn:schemas-microsoft-com:vml" Requires="v">
                <p:oleObj spid="_x0000_s5294" name="Visio" r:id="rId4" imgW="4046862" imgH="4042923" progId="Visio.Drawing.11">
                  <p:embed/>
                </p:oleObj>
              </mc:Choice>
              <mc:Fallback>
                <p:oleObj name="Visio" r:id="rId4" imgW="4046862" imgH="404292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080" y="2362200"/>
                        <a:ext cx="320291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371171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服务器种类</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9061" y="1772817"/>
            <a:ext cx="6701479" cy="4350925"/>
          </a:xfrm>
        </p:spPr>
      </p:pic>
    </p:spTree>
    <p:extLst>
      <p:ext uri="{BB962C8B-B14F-4D97-AF65-F5344CB8AC3E}">
        <p14:creationId xmlns:p14="http://schemas.microsoft.com/office/powerpoint/2010/main" val="32800981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服务器集群</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436" y="1700808"/>
            <a:ext cx="6552728" cy="4539764"/>
          </a:xfrm>
        </p:spPr>
      </p:pic>
    </p:spTree>
    <p:extLst>
      <p:ext uri="{BB962C8B-B14F-4D97-AF65-F5344CB8AC3E}">
        <p14:creationId xmlns:p14="http://schemas.microsoft.com/office/powerpoint/2010/main" val="2363280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a:t>
            </a:r>
            <a:r>
              <a:rPr lang="zh-CN" altLang="en-US" dirty="0" smtClean="0"/>
              <a:t>机柜</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03912" y="620688"/>
            <a:ext cx="4392488" cy="5604738"/>
          </a:xfrm>
        </p:spPr>
      </p:pic>
    </p:spTree>
    <p:extLst>
      <p:ext uri="{BB962C8B-B14F-4D97-AF65-F5344CB8AC3E}">
        <p14:creationId xmlns:p14="http://schemas.microsoft.com/office/powerpoint/2010/main" val="42007089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zh-CN" altLang="en-US" dirty="0" smtClean="0">
                <a:ea typeface="宋体" charset="-122"/>
              </a:rPr>
              <a:t>货柜</a:t>
            </a:r>
            <a:r>
              <a:rPr lang="zh-CN" altLang="en-US" dirty="0">
                <a:ea typeface="宋体" charset="-122"/>
              </a:rPr>
              <a:t>式</a:t>
            </a:r>
            <a:r>
              <a:rPr lang="zh-CN" altLang="en-US" dirty="0" smtClean="0">
                <a:ea typeface="宋体" charset="-122"/>
              </a:rPr>
              <a:t>集群服务器</a:t>
            </a:r>
            <a:endParaRPr lang="en-US" altLang="zh-CN" dirty="0">
              <a:ea typeface="宋体" charset="-122"/>
            </a:endParaRPr>
          </a:p>
        </p:txBody>
      </p:sp>
      <p:grpSp>
        <p:nvGrpSpPr>
          <p:cNvPr id="2" name="组合 1"/>
          <p:cNvGrpSpPr/>
          <p:nvPr/>
        </p:nvGrpSpPr>
        <p:grpSpPr>
          <a:xfrm>
            <a:off x="2322500" y="1595109"/>
            <a:ext cx="8195766" cy="4936742"/>
            <a:chOff x="76200" y="990600"/>
            <a:chExt cx="8947150" cy="5582790"/>
          </a:xfrm>
        </p:grpSpPr>
        <p:pic>
          <p:nvPicPr>
            <p:cNvPr id="6" name="Picture 3" descr="D:\JamesRH\ImageLibrary\2007\Images2007-04\2007-04 Images\ZoneBox-3D-Diagram (Small).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28913" y="990600"/>
              <a:ext cx="3595687"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C:\JamesRH\Conferences\2007\AmazonDevCon\CatRentalPower (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121025"/>
              <a:ext cx="2982913"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PIM0029 (Smal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950" y="3768725"/>
              <a:ext cx="281305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descr="&#10;Page 2.jpg                                                     00073AEAMac OS X                       C016C1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9800" y="3124200"/>
              <a:ext cx="2341563" cy="218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D:\JamesRH\ImageLibrary\2006\Images2006-11\2006-11 Images\Nortell.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1295400"/>
              <a:ext cx="29718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76200" y="2552700"/>
              <a:ext cx="3048000" cy="939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zh-CN" sz="1600" b="1">
                  <a:latin typeface="Calibri" pitchFamily="34" charset="0"/>
                  <a:ea typeface="宋体" charset="-122"/>
                </a:rPr>
                <a:t>Nortel Steel Enclosure</a:t>
              </a:r>
            </a:p>
            <a:p>
              <a:pPr algn="ctr" eaLnBrk="1" hangingPunct="1"/>
              <a:r>
                <a:rPr lang="en-US" altLang="zh-CN" sz="1600">
                  <a:latin typeface="Calibri" pitchFamily="34" charset="0"/>
                  <a:ea typeface="宋体" charset="-122"/>
                </a:rPr>
                <a:t>Containerized telecom equipment</a:t>
              </a:r>
            </a:p>
          </p:txBody>
        </p:sp>
        <p:pic>
          <p:nvPicPr>
            <p:cNvPr id="12" name="Picture 6" descr="D:\JamesRH\ImageLibrary\2006\Images2006-11\2006-11 Images\SunBlackBox.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1143000"/>
              <a:ext cx="30035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3"/>
            <p:cNvSpPr txBox="1">
              <a:spLocks noChangeArrowheads="1"/>
            </p:cNvSpPr>
            <p:nvPr/>
          </p:nvSpPr>
          <p:spPr bwMode="auto">
            <a:xfrm>
              <a:off x="6536827" y="2533650"/>
              <a:ext cx="2198097" cy="66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zh-CN" sz="1600" b="1">
                  <a:latin typeface="Calibri" pitchFamily="34" charset="0"/>
                  <a:ea typeface="宋体" charset="-122"/>
                </a:rPr>
                <a:t>Sun Project Black Box</a:t>
              </a:r>
            </a:p>
            <a:p>
              <a:pPr algn="ctr" eaLnBrk="1" hangingPunct="1"/>
              <a:r>
                <a:rPr lang="en-US" altLang="zh-CN" sz="1600">
                  <a:latin typeface="Calibri" pitchFamily="34" charset="0"/>
                  <a:ea typeface="宋体" charset="-122"/>
                </a:rPr>
                <a:t>242 systems in 20’</a:t>
              </a:r>
            </a:p>
          </p:txBody>
        </p:sp>
        <p:sp>
          <p:nvSpPr>
            <p:cNvPr id="14" name="TextBox 14"/>
            <p:cNvSpPr txBox="1">
              <a:spLocks noChangeArrowheads="1"/>
            </p:cNvSpPr>
            <p:nvPr/>
          </p:nvSpPr>
          <p:spPr bwMode="auto">
            <a:xfrm>
              <a:off x="2769002" y="5981699"/>
              <a:ext cx="3018621" cy="5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zh-CN" sz="1600" b="1">
                  <a:latin typeface="Calibri" pitchFamily="34" charset="0"/>
                  <a:ea typeface="宋体" charset="-122"/>
                </a:rPr>
                <a:t>Rackable Systems Concentro</a:t>
              </a:r>
            </a:p>
            <a:p>
              <a:pPr algn="ctr" eaLnBrk="1" hangingPunct="1"/>
              <a:r>
                <a:rPr lang="en-US" altLang="zh-CN" sz="1200">
                  <a:latin typeface="Calibri" pitchFamily="34" charset="0"/>
                  <a:ea typeface="宋体" charset="-122"/>
                </a:rPr>
                <a:t>1,152 Systems in 40’ (9,600 cores/3.5 PB)</a:t>
              </a:r>
            </a:p>
          </p:txBody>
        </p:sp>
        <p:sp>
          <p:nvSpPr>
            <p:cNvPr id="15" name="TextBox 15"/>
            <p:cNvSpPr txBox="1">
              <a:spLocks noChangeArrowheads="1"/>
            </p:cNvSpPr>
            <p:nvPr/>
          </p:nvSpPr>
          <p:spPr bwMode="auto">
            <a:xfrm>
              <a:off x="5803685" y="5206999"/>
              <a:ext cx="2849994" cy="66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zh-CN" sz="1600" b="1">
                  <a:latin typeface="Calibri" pitchFamily="34" charset="0"/>
                  <a:ea typeface="宋体" charset="-122"/>
                </a:rPr>
                <a:t>Rackable Systems Container </a:t>
              </a:r>
            </a:p>
            <a:p>
              <a:pPr algn="ctr" eaLnBrk="1" hangingPunct="1"/>
              <a:r>
                <a:rPr lang="en-US" altLang="zh-CN" sz="1600">
                  <a:latin typeface="Calibri" pitchFamily="34" charset="0"/>
                  <a:ea typeface="宋体" charset="-122"/>
                </a:rPr>
                <a:t>Cooling Model</a:t>
              </a:r>
            </a:p>
          </p:txBody>
        </p:sp>
        <p:sp>
          <p:nvSpPr>
            <p:cNvPr id="16" name="TextBox 16"/>
            <p:cNvSpPr txBox="1">
              <a:spLocks noChangeArrowheads="1"/>
            </p:cNvSpPr>
            <p:nvPr/>
          </p:nvSpPr>
          <p:spPr bwMode="auto">
            <a:xfrm>
              <a:off x="533400" y="5086350"/>
              <a:ext cx="1622425" cy="66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zh-CN" sz="1600" b="1">
                  <a:latin typeface="Calibri" pitchFamily="34" charset="0"/>
                  <a:ea typeface="宋体" charset="-122"/>
                </a:rPr>
                <a:t>Caterpillar</a:t>
              </a:r>
            </a:p>
            <a:p>
              <a:pPr algn="ctr" eaLnBrk="1" hangingPunct="1"/>
              <a:r>
                <a:rPr lang="en-US" altLang="zh-CN" sz="1600">
                  <a:latin typeface="Calibri" pitchFamily="34" charset="0"/>
                  <a:ea typeface="宋体" charset="-122"/>
                </a:rPr>
                <a:t>Portable Power</a:t>
              </a:r>
            </a:p>
          </p:txBody>
        </p:sp>
        <p:sp>
          <p:nvSpPr>
            <p:cNvPr id="17" name="TextBox 18"/>
            <p:cNvSpPr txBox="1">
              <a:spLocks noChangeArrowheads="1"/>
            </p:cNvSpPr>
            <p:nvPr/>
          </p:nvSpPr>
          <p:spPr bwMode="auto">
            <a:xfrm>
              <a:off x="2895600" y="2990850"/>
              <a:ext cx="1622425" cy="66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ltLang="zh-CN" sz="1600" b="1" dirty="0" err="1">
                  <a:latin typeface="Calibri" pitchFamily="34" charset="0"/>
                  <a:ea typeface="宋体" charset="-122"/>
                </a:rPr>
                <a:t>Datatainer</a:t>
              </a:r>
              <a:endParaRPr lang="en-US" altLang="zh-CN" sz="1600" b="1" dirty="0">
                <a:latin typeface="Calibri" pitchFamily="34" charset="0"/>
                <a:ea typeface="宋体" charset="-122"/>
              </a:endParaRPr>
            </a:p>
            <a:p>
              <a:pPr algn="ctr" eaLnBrk="1" hangingPunct="1"/>
              <a:r>
                <a:rPr lang="en-US" altLang="zh-CN" sz="1600" dirty="0" err="1">
                  <a:latin typeface="Calibri" pitchFamily="34" charset="0"/>
                  <a:ea typeface="宋体" charset="-122"/>
                </a:rPr>
                <a:t>ZoneBox</a:t>
              </a:r>
              <a:endParaRPr lang="en-US" altLang="zh-CN" sz="1600" dirty="0">
                <a:latin typeface="Calibri" pitchFamily="34" charset="0"/>
                <a:ea typeface="宋体" charset="-122"/>
              </a:endParaRPr>
            </a:p>
          </p:txBody>
        </p:sp>
      </p:grpSp>
    </p:spTree>
    <p:extLst>
      <p:ext uri="{BB962C8B-B14F-4D97-AF65-F5344CB8AC3E}">
        <p14:creationId xmlns:p14="http://schemas.microsoft.com/office/powerpoint/2010/main" val="39867336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数据中心</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8856" y="1905000"/>
            <a:ext cx="6419088" cy="4114800"/>
          </a:xfrm>
        </p:spPr>
      </p:pic>
    </p:spTree>
    <p:extLst>
      <p:ext uri="{BB962C8B-B14F-4D97-AF65-F5344CB8AC3E}">
        <p14:creationId xmlns:p14="http://schemas.microsoft.com/office/powerpoint/2010/main" val="29175355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Internet</a:t>
            </a:r>
            <a:r>
              <a:rPr lang="zh-CN" altLang="en-US" dirty="0" smtClean="0"/>
              <a:t>上的主机数量</a:t>
            </a:r>
            <a:endParaRPr lang="zh-CN" altLang="en-US" dirty="0"/>
          </a:p>
        </p:txBody>
      </p:sp>
      <p:pic>
        <p:nvPicPr>
          <p:cNvPr id="4" name="Picture 4" descr="4812601005.ep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9400" y="2060849"/>
            <a:ext cx="7200800" cy="4110711"/>
          </a:xfrm>
          <a:prstGeom prst="rect">
            <a:avLst/>
          </a:prstGeom>
        </p:spPr>
      </p:pic>
    </p:spTree>
    <p:extLst>
      <p:ext uri="{BB962C8B-B14F-4D97-AF65-F5344CB8AC3E}">
        <p14:creationId xmlns:p14="http://schemas.microsoft.com/office/powerpoint/2010/main" val="32581831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服务器</a:t>
            </a:r>
          </a:p>
        </p:txBody>
      </p:sp>
      <p:sp>
        <p:nvSpPr>
          <p:cNvPr id="3" name="内容占位符 2"/>
          <p:cNvSpPr>
            <a:spLocks noGrp="1"/>
          </p:cNvSpPr>
          <p:nvPr>
            <p:ph idx="1"/>
          </p:nvPr>
        </p:nvSpPr>
        <p:spPr/>
        <p:txBody>
          <a:bodyPr/>
          <a:lstStyle/>
          <a:p>
            <a:r>
              <a:rPr lang="en-US" altLang="zh-CN" dirty="0" smtClean="0"/>
              <a:t>Apache</a:t>
            </a:r>
          </a:p>
          <a:p>
            <a:r>
              <a:rPr lang="en-US" altLang="zh-CN" dirty="0"/>
              <a:t>Internet Information </a:t>
            </a:r>
            <a:r>
              <a:rPr lang="en-US" altLang="zh-CN" dirty="0" smtClean="0"/>
              <a:t>Services</a:t>
            </a:r>
            <a:r>
              <a:rPr lang="zh-CN" altLang="en-US" dirty="0" smtClean="0"/>
              <a:t>（</a:t>
            </a:r>
            <a:r>
              <a:rPr lang="en-US" altLang="zh-CN" dirty="0" smtClean="0"/>
              <a:t>IIS</a:t>
            </a:r>
            <a:r>
              <a:rPr lang="zh-CN" altLang="en-US" dirty="0" smtClean="0"/>
              <a:t>）</a:t>
            </a:r>
            <a:endParaRPr lang="en-US" altLang="zh-CN" dirty="0" smtClean="0"/>
          </a:p>
          <a:p>
            <a:r>
              <a:rPr lang="en-US" altLang="zh-CN" dirty="0" smtClean="0"/>
              <a:t>Google Web Server</a:t>
            </a:r>
          </a:p>
          <a:p>
            <a:r>
              <a:rPr lang="en-US" altLang="zh-CN" dirty="0" err="1" smtClean="0"/>
              <a:t>nginx</a:t>
            </a:r>
            <a:endParaRPr lang="en-US" altLang="zh-CN" dirty="0" smtClean="0"/>
          </a:p>
          <a:p>
            <a:r>
              <a:rPr lang="en-US" altLang="zh-CN" dirty="0" err="1" smtClean="0"/>
              <a:t>lighttpd</a:t>
            </a:r>
            <a:endParaRPr lang="en-US" altLang="zh-CN" dirty="0" smtClean="0"/>
          </a:p>
          <a:p>
            <a:r>
              <a:rPr lang="en-US" altLang="zh-CN" dirty="0" err="1" smtClean="0"/>
              <a:t>Oralce</a:t>
            </a:r>
            <a:r>
              <a:rPr lang="en-US" altLang="zh-CN" dirty="0" smtClean="0"/>
              <a:t> </a:t>
            </a:r>
            <a:r>
              <a:rPr lang="en-US" altLang="zh-CN" dirty="0" err="1" smtClean="0"/>
              <a:t>iPlanet</a:t>
            </a:r>
            <a:r>
              <a:rPr lang="en-US" altLang="zh-CN" dirty="0" smtClean="0"/>
              <a:t> (Sun Java System) Web Server</a:t>
            </a:r>
          </a:p>
          <a:p>
            <a:pPr marL="0" indent="0">
              <a:buNone/>
            </a:pP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33551315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应用服务器</a:t>
            </a:r>
            <a:endParaRPr lang="zh-CN" altLang="en-US" dirty="0"/>
          </a:p>
        </p:txBody>
      </p:sp>
      <p:sp>
        <p:nvSpPr>
          <p:cNvPr id="3" name="内容占位符 2"/>
          <p:cNvSpPr>
            <a:spLocks noGrp="1"/>
          </p:cNvSpPr>
          <p:nvPr>
            <p:ph idx="1"/>
          </p:nvPr>
        </p:nvSpPr>
        <p:spPr/>
        <p:txBody>
          <a:bodyPr/>
          <a:lstStyle/>
          <a:p>
            <a:r>
              <a:rPr lang="en-US" altLang="zh-CN" dirty="0" smtClean="0"/>
              <a:t>IBM </a:t>
            </a:r>
            <a:r>
              <a:rPr lang="en-US" altLang="zh-CN" dirty="0" err="1" smtClean="0"/>
              <a:t>WebSphere</a:t>
            </a:r>
            <a:endParaRPr lang="en-US" altLang="zh-CN" dirty="0" smtClean="0"/>
          </a:p>
          <a:p>
            <a:r>
              <a:rPr lang="en-US" altLang="zh-CN" dirty="0" smtClean="0"/>
              <a:t>Oracle/BEA </a:t>
            </a:r>
            <a:r>
              <a:rPr lang="en-US" altLang="zh-CN" dirty="0" err="1" smtClean="0"/>
              <a:t>WebLogic</a:t>
            </a:r>
            <a:endParaRPr lang="en-US" altLang="zh-CN" dirty="0" smtClean="0"/>
          </a:p>
          <a:p>
            <a:r>
              <a:rPr lang="en-US" altLang="zh-CN" dirty="0" smtClean="0"/>
              <a:t>Oracle/Sun </a:t>
            </a:r>
            <a:r>
              <a:rPr lang="en-US" altLang="zh-CN" dirty="0" err="1" smtClean="0"/>
              <a:t>iPlanet</a:t>
            </a:r>
            <a:r>
              <a:rPr lang="en-US" altLang="zh-CN" dirty="0" smtClean="0"/>
              <a:t> Application Server</a:t>
            </a:r>
          </a:p>
          <a:p>
            <a:r>
              <a:rPr lang="en-US" altLang="zh-CN" dirty="0" smtClean="0"/>
              <a:t>Oracle </a:t>
            </a:r>
            <a:r>
              <a:rPr lang="en-US" altLang="zh-CN" dirty="0" err="1" smtClean="0"/>
              <a:t>GlassFish</a:t>
            </a:r>
            <a:r>
              <a:rPr lang="en-US" altLang="zh-CN" dirty="0" smtClean="0"/>
              <a:t> Server</a:t>
            </a:r>
          </a:p>
          <a:p>
            <a:r>
              <a:rPr lang="en-US" altLang="zh-CN" dirty="0" smtClean="0"/>
              <a:t>SAP </a:t>
            </a:r>
            <a:r>
              <a:rPr lang="en-US" altLang="zh-CN" dirty="0" err="1" smtClean="0"/>
              <a:t>Netweaver</a:t>
            </a:r>
            <a:endParaRPr lang="en-US" altLang="zh-CN" dirty="0" smtClean="0"/>
          </a:p>
          <a:p>
            <a:r>
              <a:rPr lang="en-US" altLang="zh-CN" dirty="0" smtClean="0"/>
              <a:t>Apache Tomcat</a:t>
            </a:r>
          </a:p>
          <a:p>
            <a:r>
              <a:rPr lang="en-US" altLang="zh-CN" dirty="0" err="1" smtClean="0"/>
              <a:t>Redhat</a:t>
            </a:r>
            <a:r>
              <a:rPr lang="en-US" altLang="zh-CN" dirty="0" smtClean="0"/>
              <a:t> </a:t>
            </a:r>
            <a:r>
              <a:rPr lang="en-US" altLang="zh-CN" dirty="0" err="1" smtClean="0"/>
              <a:t>Jboss</a:t>
            </a:r>
            <a:endParaRPr lang="en-US" altLang="zh-CN" dirty="0" smtClean="0"/>
          </a:p>
          <a:p>
            <a:endParaRPr lang="zh-CN" altLang="en-US" dirty="0"/>
          </a:p>
        </p:txBody>
      </p:sp>
    </p:spTree>
    <p:extLst>
      <p:ext uri="{BB962C8B-B14F-4D97-AF65-F5344CB8AC3E}">
        <p14:creationId xmlns:p14="http://schemas.microsoft.com/office/powerpoint/2010/main" val="22611850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数据（库）服务器</a:t>
            </a:r>
            <a:endParaRPr lang="zh-CN" altLang="en-US" dirty="0"/>
          </a:p>
        </p:txBody>
      </p:sp>
      <p:sp>
        <p:nvSpPr>
          <p:cNvPr id="3" name="内容占位符 2"/>
          <p:cNvSpPr>
            <a:spLocks noGrp="1"/>
          </p:cNvSpPr>
          <p:nvPr>
            <p:ph idx="1"/>
          </p:nvPr>
        </p:nvSpPr>
        <p:spPr/>
        <p:txBody>
          <a:bodyPr/>
          <a:lstStyle/>
          <a:p>
            <a:r>
              <a:rPr lang="zh-CN" altLang="en-US" dirty="0" smtClean="0"/>
              <a:t>数据库</a:t>
            </a:r>
            <a:endParaRPr lang="en-US" altLang="zh-CN" dirty="0" smtClean="0"/>
          </a:p>
          <a:p>
            <a:pPr lvl="1"/>
            <a:r>
              <a:rPr lang="en-US" altLang="zh-CN" dirty="0" smtClean="0"/>
              <a:t>Oracle 12c</a:t>
            </a:r>
            <a:r>
              <a:rPr lang="zh-CN" altLang="en-US" dirty="0" smtClean="0"/>
              <a:t>、</a:t>
            </a:r>
            <a:r>
              <a:rPr lang="en-US" altLang="zh-CN" dirty="0" err="1" smtClean="0"/>
              <a:t>mySQL</a:t>
            </a:r>
            <a:r>
              <a:rPr lang="zh-CN" altLang="en-US" dirty="0" smtClean="0"/>
              <a:t>、</a:t>
            </a:r>
            <a:r>
              <a:rPr lang="en-US" altLang="zh-CN" dirty="0" err="1"/>
              <a:t>TimesTen</a:t>
            </a:r>
            <a:r>
              <a:rPr lang="en-US" altLang="zh-CN" dirty="0"/>
              <a:t> </a:t>
            </a:r>
            <a:r>
              <a:rPr lang="zh-CN" altLang="en-US" dirty="0" smtClean="0"/>
              <a:t>、</a:t>
            </a:r>
            <a:r>
              <a:rPr lang="en-US" altLang="zh-CN" dirty="0" err="1"/>
              <a:t>Exadata</a:t>
            </a:r>
            <a:endParaRPr lang="en-US" altLang="zh-CN" dirty="0" smtClean="0"/>
          </a:p>
          <a:p>
            <a:pPr lvl="1"/>
            <a:r>
              <a:rPr lang="en-US" altLang="zh-CN" dirty="0" err="1"/>
              <a:t>MicroSoft</a:t>
            </a:r>
            <a:r>
              <a:rPr lang="zh-CN" altLang="en-US" dirty="0" smtClean="0"/>
              <a:t> </a:t>
            </a:r>
            <a:r>
              <a:rPr lang="en-US" altLang="zh-CN" dirty="0" smtClean="0"/>
              <a:t>SQL Server</a:t>
            </a:r>
            <a:r>
              <a:rPr lang="zh-CN" altLang="en-US" dirty="0" smtClean="0"/>
              <a:t>、</a:t>
            </a:r>
            <a:r>
              <a:rPr lang="en-US" altLang="zh-CN" dirty="0" smtClean="0"/>
              <a:t>Access</a:t>
            </a:r>
          </a:p>
          <a:p>
            <a:pPr lvl="1"/>
            <a:r>
              <a:rPr lang="en-US" altLang="zh-CN" dirty="0" smtClean="0"/>
              <a:t>IBM</a:t>
            </a:r>
            <a:r>
              <a:rPr lang="zh-CN" altLang="en-US" dirty="0"/>
              <a:t> </a:t>
            </a:r>
            <a:r>
              <a:rPr lang="en-US" altLang="zh-CN" dirty="0" smtClean="0"/>
              <a:t>DB2</a:t>
            </a:r>
            <a:r>
              <a:rPr lang="zh-CN" altLang="en-US" dirty="0" smtClean="0"/>
              <a:t>、</a:t>
            </a:r>
            <a:r>
              <a:rPr lang="en-US" altLang="zh-CN" dirty="0" smtClean="0"/>
              <a:t>Informix</a:t>
            </a:r>
            <a:r>
              <a:rPr lang="zh-CN" altLang="en-US" dirty="0" smtClean="0"/>
              <a:t>、</a:t>
            </a:r>
            <a:r>
              <a:rPr lang="en-US" altLang="zh-CN" dirty="0" err="1" smtClean="0"/>
              <a:t>PureSystem</a:t>
            </a:r>
            <a:r>
              <a:rPr lang="zh-CN" altLang="en-US" dirty="0" smtClean="0"/>
              <a:t>、</a:t>
            </a:r>
            <a:r>
              <a:rPr lang="en-US" altLang="zh-CN" dirty="0" err="1" smtClean="0"/>
              <a:t>PureData</a:t>
            </a:r>
            <a:endParaRPr lang="en-US" altLang="zh-CN" dirty="0" smtClean="0"/>
          </a:p>
          <a:p>
            <a:pPr lvl="1"/>
            <a:r>
              <a:rPr lang="en-US" altLang="zh-CN" dirty="0" smtClean="0"/>
              <a:t>SAP Sybase</a:t>
            </a:r>
            <a:r>
              <a:rPr lang="zh-CN" altLang="en-US" dirty="0" smtClean="0"/>
              <a:t>、</a:t>
            </a:r>
            <a:r>
              <a:rPr lang="en-US" altLang="zh-CN" dirty="0" smtClean="0"/>
              <a:t>HANA</a:t>
            </a:r>
          </a:p>
          <a:p>
            <a:pPr lvl="1"/>
            <a:r>
              <a:rPr lang="en-US" altLang="zh-CN" dirty="0"/>
              <a:t>NoSQL </a:t>
            </a:r>
            <a:r>
              <a:rPr lang="en-US" altLang="zh-CN" dirty="0" smtClean="0"/>
              <a:t>Cassandra</a:t>
            </a:r>
            <a:r>
              <a:rPr lang="zh-CN" altLang="en-US" dirty="0" smtClean="0"/>
              <a:t>、</a:t>
            </a:r>
            <a:r>
              <a:rPr lang="en-US" altLang="zh-CN" dirty="0" err="1" smtClean="0"/>
              <a:t>HBase</a:t>
            </a:r>
            <a:r>
              <a:rPr lang="zh-CN" altLang="en-US" dirty="0" smtClean="0"/>
              <a:t>、</a:t>
            </a:r>
            <a:r>
              <a:rPr lang="en-US" altLang="zh-CN" dirty="0" smtClean="0"/>
              <a:t>MongoDB</a:t>
            </a:r>
          </a:p>
          <a:p>
            <a:r>
              <a:rPr lang="zh-CN" altLang="en-US" dirty="0" smtClean="0"/>
              <a:t>其他</a:t>
            </a:r>
            <a:endParaRPr lang="en-US" altLang="zh-CN" dirty="0" smtClean="0"/>
          </a:p>
          <a:p>
            <a:pPr lvl="1"/>
            <a:r>
              <a:rPr lang="zh-CN" altLang="en-US" dirty="0" smtClean="0"/>
              <a:t>消息队列：</a:t>
            </a:r>
            <a:r>
              <a:rPr lang="en-US" altLang="zh-CN" dirty="0" smtClean="0"/>
              <a:t>BEA Tuxedo</a:t>
            </a:r>
            <a:r>
              <a:rPr lang="zh-CN" altLang="en-US" dirty="0" smtClean="0"/>
              <a:t>、</a:t>
            </a:r>
            <a:r>
              <a:rPr lang="en-US" altLang="zh-CN" dirty="0" smtClean="0"/>
              <a:t>IBM MQ</a:t>
            </a:r>
            <a:r>
              <a:rPr lang="zh-CN" altLang="en-US" dirty="0" smtClean="0"/>
              <a:t>、</a:t>
            </a:r>
            <a:r>
              <a:rPr lang="en-US" altLang="zh-CN" dirty="0" smtClean="0"/>
              <a:t>MSMQ</a:t>
            </a:r>
          </a:p>
          <a:p>
            <a:pPr lvl="1"/>
            <a:r>
              <a:rPr lang="zh-CN" altLang="en-US" dirty="0" smtClean="0"/>
              <a:t>企业应用集成：</a:t>
            </a:r>
            <a:r>
              <a:rPr lang="en-US" altLang="zh-CN" dirty="0" smtClean="0"/>
              <a:t>CORBA</a:t>
            </a:r>
            <a:r>
              <a:rPr lang="zh-CN" altLang="en-US" dirty="0" smtClean="0"/>
              <a:t>、</a:t>
            </a:r>
            <a:r>
              <a:rPr lang="en-US" altLang="zh-CN" dirty="0" smtClean="0"/>
              <a:t>SOA</a:t>
            </a:r>
          </a:p>
          <a:p>
            <a:pPr lvl="1"/>
            <a:endParaRPr lang="zh-CN" altLang="en-US" dirty="0"/>
          </a:p>
        </p:txBody>
      </p:sp>
    </p:spTree>
    <p:extLst>
      <p:ext uri="{BB962C8B-B14F-4D97-AF65-F5344CB8AC3E}">
        <p14:creationId xmlns:p14="http://schemas.microsoft.com/office/powerpoint/2010/main" val="26502614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软件栈</a:t>
            </a:r>
            <a:endParaRPr lang="zh-CN" altLang="en-US" dirty="0"/>
          </a:p>
        </p:txBody>
      </p:sp>
      <p:sp>
        <p:nvSpPr>
          <p:cNvPr id="3" name="内容占位符 2"/>
          <p:cNvSpPr>
            <a:spLocks noGrp="1"/>
          </p:cNvSpPr>
          <p:nvPr>
            <p:ph idx="1"/>
          </p:nvPr>
        </p:nvSpPr>
        <p:spPr/>
        <p:txBody>
          <a:bodyPr/>
          <a:lstStyle/>
          <a:p>
            <a:r>
              <a:rPr lang="en-US" altLang="zh-CN" dirty="0" smtClean="0"/>
              <a:t>Web Software Stack</a:t>
            </a:r>
          </a:p>
          <a:p>
            <a:pPr lvl="1"/>
            <a:r>
              <a:rPr lang="zh-CN" altLang="en-US" dirty="0" smtClean="0"/>
              <a:t>包含操作系统、</a:t>
            </a:r>
            <a:r>
              <a:rPr lang="en-US" altLang="zh-CN" dirty="0" smtClean="0"/>
              <a:t>Web</a:t>
            </a:r>
            <a:r>
              <a:rPr lang="zh-CN" altLang="en-US" dirty="0" smtClean="0"/>
              <a:t>服务器、数据库服务器和动态脚本支持</a:t>
            </a:r>
            <a:endParaRPr lang="en-US" altLang="zh-CN" dirty="0" smtClean="0"/>
          </a:p>
          <a:p>
            <a:pPr lvl="1"/>
            <a:r>
              <a:rPr lang="en-US" altLang="zh-CN" dirty="0" smtClean="0"/>
              <a:t>LAMP</a:t>
            </a:r>
            <a:r>
              <a:rPr lang="zh-CN" altLang="en-US" dirty="0" smtClean="0"/>
              <a:t>：</a:t>
            </a:r>
            <a:r>
              <a:rPr lang="en-US" altLang="zh-CN" dirty="0" smtClean="0"/>
              <a:t>Linux</a:t>
            </a:r>
            <a:r>
              <a:rPr lang="zh-CN" altLang="en-US" dirty="0" smtClean="0"/>
              <a:t>、</a:t>
            </a:r>
            <a:r>
              <a:rPr lang="en-US" altLang="zh-CN" dirty="0" smtClean="0"/>
              <a:t>Apache</a:t>
            </a:r>
            <a:r>
              <a:rPr lang="zh-CN" altLang="en-US" dirty="0" smtClean="0"/>
              <a:t>、</a:t>
            </a:r>
            <a:r>
              <a:rPr lang="en-US" altLang="zh-CN" dirty="0" smtClean="0"/>
              <a:t>MySQL</a:t>
            </a:r>
            <a:r>
              <a:rPr lang="zh-CN" altLang="en-US" dirty="0" smtClean="0"/>
              <a:t>、</a:t>
            </a:r>
            <a:r>
              <a:rPr lang="en-US" altLang="zh-CN" dirty="0" smtClean="0"/>
              <a:t>PHP</a:t>
            </a:r>
          </a:p>
          <a:p>
            <a:pPr lvl="1"/>
            <a:r>
              <a:rPr lang="en-US" altLang="zh-CN" dirty="0" smtClean="0"/>
              <a:t>WISA</a:t>
            </a:r>
            <a:r>
              <a:rPr lang="zh-CN" altLang="en-US" dirty="0" smtClean="0"/>
              <a:t>：</a:t>
            </a:r>
            <a:r>
              <a:rPr lang="en-US" altLang="zh-CN" dirty="0" smtClean="0"/>
              <a:t>Windows</a:t>
            </a:r>
            <a:r>
              <a:rPr lang="zh-CN" altLang="en-US" dirty="0" smtClean="0"/>
              <a:t>、</a:t>
            </a:r>
            <a:r>
              <a:rPr lang="en-US" altLang="zh-CN" dirty="0" smtClean="0"/>
              <a:t>IIS</a:t>
            </a:r>
            <a:r>
              <a:rPr lang="zh-CN" altLang="en-US" dirty="0" smtClean="0"/>
              <a:t>、</a:t>
            </a:r>
            <a:r>
              <a:rPr lang="en-US" altLang="zh-CN" dirty="0" smtClean="0"/>
              <a:t>SQL Server</a:t>
            </a:r>
            <a:r>
              <a:rPr lang="zh-CN" altLang="en-US" dirty="0" smtClean="0"/>
              <a:t>、</a:t>
            </a:r>
            <a:r>
              <a:rPr lang="en-US" altLang="zh-CN" dirty="0" smtClean="0"/>
              <a:t>ASP.NET</a:t>
            </a:r>
            <a:endParaRPr lang="zh-CN" altLang="en-US" dirty="0"/>
          </a:p>
        </p:txBody>
      </p:sp>
    </p:spTree>
    <p:extLst>
      <p:ext uri="{BB962C8B-B14F-4D97-AF65-F5344CB8AC3E}">
        <p14:creationId xmlns:p14="http://schemas.microsoft.com/office/powerpoint/2010/main" val="2149955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a:t>特点</a:t>
            </a:r>
          </a:p>
        </p:txBody>
      </p:sp>
      <p:sp>
        <p:nvSpPr>
          <p:cNvPr id="3" name="内容占位符 2"/>
          <p:cNvSpPr>
            <a:spLocks noGrp="1"/>
          </p:cNvSpPr>
          <p:nvPr>
            <p:ph sz="half" idx="1"/>
          </p:nvPr>
        </p:nvSpPr>
        <p:spPr/>
        <p:txBody>
          <a:bodyPr/>
          <a:lstStyle/>
          <a:p>
            <a:r>
              <a:rPr lang="en-US" altLang="zh-CN" dirty="0" smtClean="0"/>
              <a:t>Hypertext</a:t>
            </a:r>
            <a:r>
              <a:rPr lang="zh-CN" altLang="en-US" dirty="0" smtClean="0"/>
              <a:t>（</a:t>
            </a:r>
            <a:r>
              <a:rPr lang="zh-CN" altLang="en-US" dirty="0"/>
              <a:t>超文本</a:t>
            </a:r>
            <a:r>
              <a:rPr lang="zh-CN" altLang="en-US" dirty="0" smtClean="0"/>
              <a:t>）</a:t>
            </a:r>
            <a:endParaRPr lang="en-US" altLang="zh-CN" dirty="0" smtClean="0"/>
          </a:p>
          <a:p>
            <a:endParaRPr lang="en-US" altLang="zh-CN" dirty="0" smtClean="0"/>
          </a:p>
          <a:p>
            <a:r>
              <a:rPr lang="en-US" altLang="zh-CN" dirty="0" smtClean="0"/>
              <a:t>HTML</a:t>
            </a:r>
            <a:r>
              <a:rPr lang="zh-CN" altLang="en-US" dirty="0" smtClean="0"/>
              <a:t>（</a:t>
            </a:r>
            <a:r>
              <a:rPr lang="zh-CN" altLang="en-US" dirty="0"/>
              <a:t>超文本标记语言</a:t>
            </a:r>
            <a:r>
              <a:rPr lang="zh-CN" altLang="en-US" dirty="0" smtClean="0"/>
              <a:t>）</a:t>
            </a:r>
            <a:endParaRPr lang="en-US" altLang="zh-CN" dirty="0" smtClean="0"/>
          </a:p>
          <a:p>
            <a:endParaRPr lang="en-US" altLang="zh-CN" dirty="0" smtClean="0"/>
          </a:p>
          <a:p>
            <a:r>
              <a:rPr lang="en-US" altLang="zh-CN" dirty="0" smtClean="0"/>
              <a:t>HTTP</a:t>
            </a:r>
            <a:r>
              <a:rPr lang="zh-CN" altLang="en-US" dirty="0" smtClean="0"/>
              <a:t>（</a:t>
            </a:r>
            <a:r>
              <a:rPr lang="zh-CN" altLang="en-US" dirty="0"/>
              <a:t>超文本传输协议</a:t>
            </a:r>
            <a:r>
              <a:rPr lang="zh-CN" altLang="en-US" dirty="0" smtClean="0"/>
              <a:t>）</a:t>
            </a:r>
            <a:endParaRPr lang="en-US" altLang="zh-CN" dirty="0" smtClean="0"/>
          </a:p>
          <a:p>
            <a:endParaRPr lang="en-US" altLang="zh-CN" dirty="0" smtClean="0"/>
          </a:p>
        </p:txBody>
      </p:sp>
      <p:sp>
        <p:nvSpPr>
          <p:cNvPr id="4" name="内容占位符 3"/>
          <p:cNvSpPr>
            <a:spLocks noGrp="1"/>
          </p:cNvSpPr>
          <p:nvPr>
            <p:ph sz="half" idx="2"/>
          </p:nvPr>
        </p:nvSpPr>
        <p:spPr>
          <a:xfrm>
            <a:off x="6400800" y="1905000"/>
            <a:ext cx="5239816" cy="4114800"/>
          </a:xfrm>
        </p:spPr>
        <p:txBody>
          <a:bodyPr/>
          <a:lstStyle/>
          <a:p>
            <a:r>
              <a:rPr lang="en-US" altLang="zh-CN" dirty="0"/>
              <a:t>URI/URL</a:t>
            </a:r>
            <a:r>
              <a:rPr lang="zh-CN" altLang="en-US" dirty="0"/>
              <a:t>（统一资源定位符）</a:t>
            </a:r>
            <a:endParaRPr lang="en-US" altLang="zh-CN" dirty="0"/>
          </a:p>
          <a:p>
            <a:endParaRPr lang="en-US" altLang="zh-CN" dirty="0"/>
          </a:p>
          <a:p>
            <a:r>
              <a:rPr lang="en-US" altLang="zh-CN" dirty="0"/>
              <a:t>Browser</a:t>
            </a:r>
            <a:r>
              <a:rPr lang="zh-CN" altLang="en-US" dirty="0"/>
              <a:t>（浏览器）</a:t>
            </a:r>
          </a:p>
          <a:p>
            <a:endParaRPr lang="zh-CN" altLang="en-US" dirty="0"/>
          </a:p>
        </p:txBody>
      </p:sp>
    </p:spTree>
    <p:extLst>
      <p:ext uri="{BB962C8B-B14F-4D97-AF65-F5344CB8AC3E}">
        <p14:creationId xmlns:p14="http://schemas.microsoft.com/office/powerpoint/2010/main" val="6686095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Internet</a:t>
            </a:r>
            <a:endParaRPr lang="en-US" altLang="zh-CN" dirty="0"/>
          </a:p>
        </p:txBody>
      </p:sp>
    </p:spTree>
    <p:extLst>
      <p:ext uri="{BB962C8B-B14F-4D97-AF65-F5344CB8AC3E}">
        <p14:creationId xmlns:p14="http://schemas.microsoft.com/office/powerpoint/2010/main" val="40775720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各种网络</a:t>
            </a:r>
          </a:p>
        </p:txBody>
      </p:sp>
      <p:sp>
        <p:nvSpPr>
          <p:cNvPr id="3" name="内容占位符 2"/>
          <p:cNvSpPr>
            <a:spLocks noGrp="1"/>
          </p:cNvSpPr>
          <p:nvPr>
            <p:ph idx="1"/>
          </p:nvPr>
        </p:nvSpPr>
        <p:spPr/>
        <p:txBody>
          <a:bodyPr/>
          <a:lstStyle/>
          <a:p>
            <a:r>
              <a:rPr lang="en-US" altLang="zh-CN" dirty="0" smtClean="0"/>
              <a:t>intranet</a:t>
            </a:r>
          </a:p>
          <a:p>
            <a:pPr lvl="1"/>
            <a:r>
              <a:rPr lang="zh-CN" altLang="en-US" dirty="0" smtClean="0"/>
              <a:t>内部网，一般单一协议</a:t>
            </a:r>
            <a:endParaRPr lang="en-US" altLang="zh-CN" dirty="0" smtClean="0"/>
          </a:p>
          <a:p>
            <a:r>
              <a:rPr lang="en-US" altLang="zh-CN" dirty="0" smtClean="0"/>
              <a:t>internet</a:t>
            </a:r>
          </a:p>
          <a:p>
            <a:pPr lvl="1"/>
            <a:r>
              <a:rPr lang="en-US" altLang="zh-CN" dirty="0"/>
              <a:t>internetwork, an interconnected set of </a:t>
            </a:r>
            <a:r>
              <a:rPr lang="en-US" altLang="zh-CN" dirty="0" smtClean="0"/>
              <a:t>networks</a:t>
            </a:r>
          </a:p>
          <a:p>
            <a:pPr lvl="1"/>
            <a:r>
              <a:rPr lang="en-US" altLang="zh-CN" dirty="0"/>
              <a:t>"network of networks"</a:t>
            </a:r>
            <a:endParaRPr lang="en-US" altLang="zh-CN" dirty="0" smtClean="0"/>
          </a:p>
          <a:p>
            <a:r>
              <a:rPr lang="en-US" altLang="zh-CN" dirty="0" smtClean="0"/>
              <a:t>Internet	</a:t>
            </a:r>
          </a:p>
          <a:p>
            <a:pPr lvl="1"/>
            <a:r>
              <a:rPr lang="en-US" altLang="zh-CN" dirty="0" smtClean="0"/>
              <a:t>Global IP internet </a:t>
            </a:r>
            <a:r>
              <a:rPr lang="zh-CN" altLang="en-US" dirty="0" smtClean="0"/>
              <a:t>互联网或因特网</a:t>
            </a:r>
            <a:endParaRPr lang="en-US" altLang="zh-CN" dirty="0" smtClean="0"/>
          </a:p>
          <a:p>
            <a:r>
              <a:rPr lang="en-US" altLang="zh-CN" dirty="0" smtClean="0"/>
              <a:t>Web</a:t>
            </a:r>
          </a:p>
          <a:p>
            <a:pPr lvl="1"/>
            <a:r>
              <a:rPr lang="en-US" altLang="zh-CN" dirty="0" smtClean="0"/>
              <a:t>A service over Internet</a:t>
            </a:r>
            <a:endParaRPr lang="zh-CN" altLang="en-US" dirty="0"/>
          </a:p>
        </p:txBody>
      </p:sp>
    </p:spTree>
    <p:extLst>
      <p:ext uri="{BB962C8B-B14F-4D97-AF65-F5344CB8AC3E}">
        <p14:creationId xmlns:p14="http://schemas.microsoft.com/office/powerpoint/2010/main" val="2486536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Internet vs. </a:t>
            </a:r>
            <a:r>
              <a:rPr lang="en-US" altLang="zh-CN" dirty="0"/>
              <a:t>intranet</a:t>
            </a:r>
            <a:r>
              <a:rPr lang="en-US" altLang="zh-CN" dirty="0" smtClean="0"/>
              <a:t> </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33142" y="1905000"/>
            <a:ext cx="6030516" cy="4114800"/>
          </a:xfrm>
        </p:spPr>
      </p:pic>
    </p:spTree>
    <p:extLst>
      <p:ext uri="{BB962C8B-B14F-4D97-AF65-F5344CB8AC3E}">
        <p14:creationId xmlns:p14="http://schemas.microsoft.com/office/powerpoint/2010/main" val="13548966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各种网络</a:t>
            </a:r>
            <a:endParaRPr lang="zh-CN" altLang="en-US" dirty="0"/>
          </a:p>
        </p:txBody>
      </p:sp>
      <p:sp>
        <p:nvSpPr>
          <p:cNvPr id="3" name="内容占位符 2"/>
          <p:cNvSpPr>
            <a:spLocks noGrp="1"/>
          </p:cNvSpPr>
          <p:nvPr>
            <p:ph idx="1"/>
          </p:nvPr>
        </p:nvSpPr>
        <p:spPr/>
        <p:txBody>
          <a:bodyPr/>
          <a:lstStyle/>
          <a:p>
            <a:r>
              <a:rPr lang="en-US" altLang="zh-CN" dirty="0" smtClean="0"/>
              <a:t>LAN</a:t>
            </a:r>
          </a:p>
          <a:p>
            <a:pPr lvl="1"/>
            <a:r>
              <a:rPr lang="en-US" altLang="zh-CN" dirty="0" smtClean="0"/>
              <a:t>Local Area Network</a:t>
            </a:r>
            <a:endParaRPr lang="en-US" altLang="zh-CN" dirty="0"/>
          </a:p>
          <a:p>
            <a:pPr lvl="1"/>
            <a:r>
              <a:rPr lang="en-US" altLang="zh-CN" dirty="0" smtClean="0"/>
              <a:t>Wireless </a:t>
            </a:r>
            <a:r>
              <a:rPr lang="en-US" altLang="zh-CN" dirty="0"/>
              <a:t>Local Area </a:t>
            </a:r>
            <a:r>
              <a:rPr lang="en-US" altLang="zh-CN" dirty="0" smtClean="0"/>
              <a:t>Network</a:t>
            </a:r>
          </a:p>
          <a:p>
            <a:pPr lvl="1"/>
            <a:r>
              <a:rPr lang="en-US" altLang="zh-CN" dirty="0" smtClean="0"/>
              <a:t>Campus Area Network</a:t>
            </a:r>
          </a:p>
          <a:p>
            <a:r>
              <a:rPr lang="en-US" altLang="zh-CN" dirty="0" smtClean="0"/>
              <a:t>WAN</a:t>
            </a:r>
          </a:p>
          <a:p>
            <a:pPr lvl="1"/>
            <a:r>
              <a:rPr lang="en-US" altLang="zh-CN" dirty="0" smtClean="0"/>
              <a:t>Wide Area Network</a:t>
            </a:r>
          </a:p>
          <a:p>
            <a:pPr lvl="1"/>
            <a:r>
              <a:rPr lang="en-US" altLang="zh-CN" dirty="0" smtClean="0"/>
              <a:t>Metropolitan </a:t>
            </a:r>
            <a:r>
              <a:rPr lang="en-US" altLang="zh-CN" dirty="0"/>
              <a:t>Area </a:t>
            </a:r>
            <a:r>
              <a:rPr lang="en-US" altLang="zh-CN" dirty="0" smtClean="0"/>
              <a:t>Network</a:t>
            </a:r>
          </a:p>
          <a:p>
            <a:pPr lvl="1"/>
            <a:r>
              <a:rPr lang="en-US" altLang="zh-CN" dirty="0" smtClean="0"/>
              <a:t>The </a:t>
            </a:r>
            <a:r>
              <a:rPr lang="en-US" altLang="zh-CN" dirty="0"/>
              <a:t>Internet is the largest WAN, spanning the Earth</a:t>
            </a:r>
            <a:endParaRPr lang="zh-CN" altLang="en-US" dirty="0"/>
          </a:p>
        </p:txBody>
      </p:sp>
    </p:spTree>
    <p:extLst>
      <p:ext uri="{BB962C8B-B14F-4D97-AF65-F5344CB8AC3E}">
        <p14:creationId xmlns:p14="http://schemas.microsoft.com/office/powerpoint/2010/main" val="4511059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网络分类－覆盖范围</a:t>
            </a:r>
            <a:endParaRPr lang="zh-CN" altLang="en-US" dirty="0"/>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2200" y="3435127"/>
            <a:ext cx="7772400" cy="105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68952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网络分类</a:t>
            </a:r>
            <a:r>
              <a:rPr lang="zh-CN" altLang="en-US" dirty="0" smtClean="0"/>
              <a:t>－接入方式</a:t>
            </a:r>
            <a:endParaRPr lang="zh-CN" altLang="en-US" dirty="0"/>
          </a:p>
        </p:txBody>
      </p:sp>
      <p:pic>
        <p:nvPicPr>
          <p:cNvPr id="266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99656" y="1556792"/>
            <a:ext cx="6120680" cy="5049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159895" y="5287973"/>
            <a:ext cx="1296146" cy="400110"/>
          </a:xfrm>
          <a:prstGeom prst="rect">
            <a:avLst/>
          </a:prstGeom>
          <a:solidFill>
            <a:srgbClr val="FFFF00"/>
          </a:solidFill>
        </p:spPr>
        <p:txBody>
          <a:bodyPr vert="horz" wrap="square" rtlCol="0">
            <a:spAutoFit/>
          </a:bodyPr>
          <a:lstStyle/>
          <a:p>
            <a:r>
              <a:rPr lang="zh-CN" altLang="en-US" sz="2000" dirty="0"/>
              <a:t>无线接入</a:t>
            </a:r>
          </a:p>
        </p:txBody>
      </p:sp>
    </p:spTree>
    <p:extLst>
      <p:ext uri="{BB962C8B-B14F-4D97-AF65-F5344CB8AC3E}">
        <p14:creationId xmlns:p14="http://schemas.microsoft.com/office/powerpoint/2010/main" val="12727018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互联网的端系统接入</a:t>
            </a:r>
            <a:endParaRPr lang="zh-CN" altLang="en-US" dirty="0"/>
          </a:p>
        </p:txBody>
      </p:sp>
      <p:pic>
        <p:nvPicPr>
          <p:cNvPr id="276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9536" y="1772816"/>
            <a:ext cx="8725035"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10516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电路交换网</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1566" y="1905000"/>
            <a:ext cx="6493668" cy="4114800"/>
          </a:xfrm>
        </p:spPr>
      </p:pic>
    </p:spTree>
    <p:extLst>
      <p:ext uri="{BB962C8B-B14F-4D97-AF65-F5344CB8AC3E}">
        <p14:creationId xmlns:p14="http://schemas.microsoft.com/office/powerpoint/2010/main" val="31515123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包交换网</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22341" y="1905000"/>
            <a:ext cx="6452118" cy="4114800"/>
          </a:xfrm>
        </p:spPr>
      </p:pic>
    </p:spTree>
    <p:extLst>
      <p:ext uri="{BB962C8B-B14F-4D97-AF65-F5344CB8AC3E}">
        <p14:creationId xmlns:p14="http://schemas.microsoft.com/office/powerpoint/2010/main" val="24848060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Internet</a:t>
            </a:r>
            <a:r>
              <a:rPr lang="zh-CN" altLang="en-US" dirty="0" smtClean="0"/>
              <a:t>的物理组成</a:t>
            </a:r>
            <a:endParaRPr lang="zh-CN" altLang="en-US" dirty="0"/>
          </a:p>
        </p:txBody>
      </p:sp>
      <p:sp>
        <p:nvSpPr>
          <p:cNvPr id="3" name="内容占位符 2"/>
          <p:cNvSpPr>
            <a:spLocks noGrp="1"/>
          </p:cNvSpPr>
          <p:nvPr>
            <p:ph idx="1"/>
          </p:nvPr>
        </p:nvSpPr>
        <p:spPr/>
        <p:txBody>
          <a:bodyPr/>
          <a:lstStyle/>
          <a:p>
            <a:r>
              <a:rPr lang="en-US" altLang="zh-CN" dirty="0"/>
              <a:t>Is the Internet a Cloud</a:t>
            </a:r>
            <a:r>
              <a:rPr lang="en-US" altLang="zh-CN" dirty="0" smtClean="0"/>
              <a:t>?	No</a:t>
            </a:r>
            <a:r>
              <a:rPr lang="zh-CN" altLang="en-US" dirty="0" smtClean="0"/>
              <a:t>！</a:t>
            </a:r>
            <a:endParaRPr lang="en-US" altLang="zh-CN" dirty="0" smtClean="0"/>
          </a:p>
          <a:p>
            <a:pPr lvl="1"/>
            <a:r>
              <a:rPr lang="zh-CN" altLang="en-US" dirty="0" smtClean="0"/>
              <a:t>上百万公里的光纤和铜缆线</a:t>
            </a:r>
            <a:endParaRPr lang="en-US" altLang="zh-CN" dirty="0" smtClean="0"/>
          </a:p>
          <a:p>
            <a:pPr lvl="1"/>
            <a:r>
              <a:rPr lang="zh-CN" altLang="en-US" dirty="0"/>
              <a:t>数</a:t>
            </a:r>
            <a:r>
              <a:rPr lang="zh-CN" altLang="en-US" dirty="0" smtClean="0"/>
              <a:t>以百万计的服务器</a:t>
            </a:r>
            <a:endParaRPr lang="en-US" altLang="zh-CN" dirty="0" smtClean="0"/>
          </a:p>
          <a:p>
            <a:pPr lvl="1"/>
            <a:r>
              <a:rPr lang="zh-CN" altLang="en-US" dirty="0"/>
              <a:t>数</a:t>
            </a:r>
            <a:r>
              <a:rPr lang="zh-CN" altLang="en-US" dirty="0" smtClean="0"/>
              <a:t>以百万计的路由器、交换机和其他网络设备</a:t>
            </a:r>
            <a:endParaRPr lang="en-US" altLang="zh-CN" dirty="0" smtClean="0"/>
          </a:p>
          <a:p>
            <a:pPr lvl="1"/>
            <a:r>
              <a:rPr lang="zh-CN" altLang="en-US" dirty="0" smtClean="0"/>
              <a:t>成千上万的空调、</a:t>
            </a:r>
            <a:r>
              <a:rPr lang="en-US" altLang="zh-CN" dirty="0" smtClean="0"/>
              <a:t>UPS</a:t>
            </a:r>
            <a:r>
              <a:rPr lang="zh-CN" altLang="en-US" dirty="0" smtClean="0"/>
              <a:t>等辅助设备</a:t>
            </a:r>
            <a:endParaRPr lang="en-US" altLang="zh-CN" dirty="0" smtClean="0"/>
          </a:p>
          <a:p>
            <a:pPr lvl="1"/>
            <a:r>
              <a:rPr lang="zh-CN" altLang="en-US" dirty="0" smtClean="0"/>
              <a:t>特殊设计的数据中心场地</a:t>
            </a:r>
            <a:endParaRPr lang="en-US" altLang="zh-CN" dirty="0" smtClean="0"/>
          </a:p>
          <a:p>
            <a:r>
              <a:rPr lang="zh-CN" altLang="en-US" dirty="0" smtClean="0"/>
              <a:t>可以从不同空域角度来认识</a:t>
            </a:r>
            <a:r>
              <a:rPr lang="en-US" altLang="zh-CN" dirty="0" smtClean="0"/>
              <a:t>Internet</a:t>
            </a:r>
            <a:endParaRPr lang="zh-CN" altLang="en-US" dirty="0"/>
          </a:p>
        </p:txBody>
      </p:sp>
    </p:spTree>
    <p:extLst>
      <p:ext uri="{BB962C8B-B14F-4D97-AF65-F5344CB8AC3E}">
        <p14:creationId xmlns:p14="http://schemas.microsoft.com/office/powerpoint/2010/main" val="3412515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altLang="zh-CN" dirty="0" smtClean="0">
                <a:ea typeface="宋体" charset="-122"/>
              </a:rPr>
              <a:t>Web</a:t>
            </a:r>
            <a:r>
              <a:rPr lang="zh-CN" altLang="en-US" dirty="0" smtClean="0">
                <a:ea typeface="宋体" charset="-122"/>
              </a:rPr>
              <a:t>技术表象</a:t>
            </a:r>
            <a:endParaRPr lang="en-US" altLang="zh-CN" dirty="0" smtClean="0">
              <a:ea typeface="宋体" charset="-122"/>
            </a:endParaRPr>
          </a:p>
        </p:txBody>
      </p:sp>
      <p:grpSp>
        <p:nvGrpSpPr>
          <p:cNvPr id="28676" name="Group 5"/>
          <p:cNvGrpSpPr>
            <a:grpSpLocks/>
          </p:cNvGrpSpPr>
          <p:nvPr/>
        </p:nvGrpSpPr>
        <p:grpSpPr bwMode="auto">
          <a:xfrm>
            <a:off x="2057400" y="2011364"/>
            <a:ext cx="7543800" cy="3318743"/>
            <a:chOff x="485" y="2080"/>
            <a:chExt cx="4752" cy="1768"/>
          </a:xfrm>
        </p:grpSpPr>
        <p:sp>
          <p:nvSpPr>
            <p:cNvPr id="28677" name="Oval 6"/>
            <p:cNvSpPr>
              <a:spLocks noChangeArrowheads="1"/>
            </p:cNvSpPr>
            <p:nvPr/>
          </p:nvSpPr>
          <p:spPr bwMode="auto">
            <a:xfrm>
              <a:off x="1008" y="2170"/>
              <a:ext cx="758" cy="502"/>
            </a:xfrm>
            <a:prstGeom prst="ellipse">
              <a:avLst/>
            </a:prstGeom>
            <a:solidFill>
              <a:srgbClr val="FFFFFF"/>
            </a:solidFill>
            <a:ln w="12700">
              <a:solidFill>
                <a:schemeClr val="tx1"/>
              </a:solidFill>
              <a:round/>
              <a:headEnd/>
              <a:tailEnd/>
            </a:ln>
          </p:spPr>
          <p:txBody>
            <a:bodyPr wrap="none" lIns="91430" tIns="45716" rIns="91430" bIns="45716" anchor="ctr"/>
            <a:lstStyle/>
            <a:p>
              <a:pPr algn="ctr" defTabSz="912813"/>
              <a:r>
                <a:rPr lang="en-US" altLang="zh-CN">
                  <a:latin typeface="Helvetica" pitchFamily="34" charset="0"/>
                  <a:ea typeface="宋体" charset="-122"/>
                </a:rPr>
                <a:t>client</a:t>
              </a:r>
            </a:p>
            <a:p>
              <a:pPr algn="ctr" defTabSz="912813"/>
              <a:r>
                <a:rPr lang="en-US" altLang="zh-CN">
                  <a:latin typeface="Helvetica" pitchFamily="34" charset="0"/>
                  <a:ea typeface="宋体" charset="-122"/>
                </a:rPr>
                <a:t>process</a:t>
              </a:r>
            </a:p>
          </p:txBody>
        </p:sp>
        <p:sp>
          <p:nvSpPr>
            <p:cNvPr id="28678" name="Line 7"/>
            <p:cNvSpPr>
              <a:spLocks noChangeShapeType="1"/>
            </p:cNvSpPr>
            <p:nvPr/>
          </p:nvSpPr>
          <p:spPr bwMode="auto">
            <a:xfrm flipH="1">
              <a:off x="1699" y="2287"/>
              <a:ext cx="1613" cy="0"/>
            </a:xfrm>
            <a:prstGeom prst="line">
              <a:avLst/>
            </a:prstGeom>
            <a:noFill/>
            <a:ln w="12700">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lIns="91577" tIns="45789" rIns="91577" bIns="45789" anchor="ctr">
              <a:spAutoFit/>
            </a:bodyPr>
            <a:lstStyle/>
            <a:p>
              <a:endParaRPr lang="zh-CN" altLang="en-US"/>
            </a:p>
          </p:txBody>
        </p:sp>
        <p:sp>
          <p:nvSpPr>
            <p:cNvPr id="28679" name="Oval 8"/>
            <p:cNvSpPr>
              <a:spLocks noChangeArrowheads="1"/>
            </p:cNvSpPr>
            <p:nvPr/>
          </p:nvSpPr>
          <p:spPr bwMode="auto">
            <a:xfrm>
              <a:off x="3264" y="2170"/>
              <a:ext cx="758" cy="502"/>
            </a:xfrm>
            <a:prstGeom prst="ellipse">
              <a:avLst/>
            </a:prstGeom>
            <a:solidFill>
              <a:srgbClr val="FFFFFF"/>
            </a:solidFill>
            <a:ln w="12700">
              <a:solidFill>
                <a:schemeClr val="tx1"/>
              </a:solidFill>
              <a:round/>
              <a:headEnd/>
              <a:tailEnd/>
            </a:ln>
          </p:spPr>
          <p:txBody>
            <a:bodyPr wrap="none" lIns="91430" tIns="45716" rIns="91430" bIns="45716" anchor="ctr"/>
            <a:lstStyle/>
            <a:p>
              <a:pPr algn="ctr" defTabSz="912813"/>
              <a:r>
                <a:rPr lang="en-US" altLang="zh-CN">
                  <a:latin typeface="Helvetica" pitchFamily="34" charset="0"/>
                  <a:ea typeface="宋体" charset="-122"/>
                </a:rPr>
                <a:t>server</a:t>
              </a:r>
            </a:p>
            <a:p>
              <a:pPr algn="ctr" defTabSz="912813"/>
              <a:r>
                <a:rPr lang="en-US" altLang="zh-CN">
                  <a:latin typeface="Helvetica" pitchFamily="34" charset="0"/>
                  <a:ea typeface="宋体" charset="-122"/>
                </a:rPr>
                <a:t>process</a:t>
              </a:r>
            </a:p>
          </p:txBody>
        </p:sp>
        <p:sp>
          <p:nvSpPr>
            <p:cNvPr id="28680" name="Text Box 9"/>
            <p:cNvSpPr txBox="1">
              <a:spLocks noChangeArrowheads="1"/>
            </p:cNvSpPr>
            <p:nvPr/>
          </p:nvSpPr>
          <p:spPr bwMode="auto">
            <a:xfrm>
              <a:off x="1691" y="2080"/>
              <a:ext cx="14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Comic Sans MS" pitchFamily="66" charset="0"/>
                </a:defRPr>
              </a:lvl1pPr>
              <a:lvl2pPr marL="742950" indent="-285750">
                <a:defRPr sz="1600" b="1">
                  <a:solidFill>
                    <a:schemeClr val="tx1"/>
                  </a:solidFill>
                  <a:latin typeface="Comic Sans MS" pitchFamily="66" charset="0"/>
                </a:defRPr>
              </a:lvl2pPr>
              <a:lvl3pPr marL="1143000" indent="-228600">
                <a:defRPr sz="1600" b="1">
                  <a:solidFill>
                    <a:schemeClr val="tx1"/>
                  </a:solidFill>
                  <a:latin typeface="Comic Sans MS" pitchFamily="66" charset="0"/>
                </a:defRPr>
              </a:lvl3pPr>
              <a:lvl4pPr marL="1600200" indent="-228600">
                <a:defRPr sz="1600" b="1">
                  <a:solidFill>
                    <a:schemeClr val="tx1"/>
                  </a:solidFill>
                  <a:latin typeface="Comic Sans MS" pitchFamily="66" charset="0"/>
                </a:defRPr>
              </a:lvl4pPr>
              <a:lvl5pPr marL="2057400" indent="-228600">
                <a:defRPr sz="1600" b="1">
                  <a:solidFill>
                    <a:schemeClr val="tx1"/>
                  </a:solidFill>
                  <a:latin typeface="Comic Sans MS" pitchFamily="66" charset="0"/>
                </a:defRPr>
              </a:lvl5pPr>
              <a:lvl6pPr marL="2514600" indent="-228600"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zh-CN" altLang="en-US" i="1">
                  <a:latin typeface="Helvetica" pitchFamily="34" charset="0"/>
                  <a:ea typeface="宋体" charset="-122"/>
                </a:rPr>
                <a:t>1. </a:t>
              </a:r>
              <a:r>
                <a:rPr lang="en-US" altLang="zh-CN" i="1">
                  <a:latin typeface="Helvetica" pitchFamily="34" charset="0"/>
                  <a:ea typeface="宋体" charset="-122"/>
                </a:rPr>
                <a:t>client sends request</a:t>
              </a:r>
            </a:p>
          </p:txBody>
        </p:sp>
        <p:sp>
          <p:nvSpPr>
            <p:cNvPr id="28681" name="Text Box 10"/>
            <p:cNvSpPr txBox="1">
              <a:spLocks noChangeArrowheads="1"/>
            </p:cNvSpPr>
            <p:nvPr/>
          </p:nvSpPr>
          <p:spPr bwMode="auto">
            <a:xfrm>
              <a:off x="3930" y="2582"/>
              <a:ext cx="679"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Comic Sans MS" pitchFamily="66" charset="0"/>
                </a:defRPr>
              </a:lvl1pPr>
              <a:lvl2pPr marL="742950" indent="-285750">
                <a:defRPr sz="1600" b="1">
                  <a:solidFill>
                    <a:schemeClr val="tx1"/>
                  </a:solidFill>
                  <a:latin typeface="Comic Sans MS" pitchFamily="66" charset="0"/>
                </a:defRPr>
              </a:lvl2pPr>
              <a:lvl3pPr marL="1143000" indent="-228600">
                <a:defRPr sz="1600" b="1">
                  <a:solidFill>
                    <a:schemeClr val="tx1"/>
                  </a:solidFill>
                  <a:latin typeface="Comic Sans MS" pitchFamily="66" charset="0"/>
                </a:defRPr>
              </a:lvl3pPr>
              <a:lvl4pPr marL="1600200" indent="-228600">
                <a:defRPr sz="1600" b="1">
                  <a:solidFill>
                    <a:schemeClr val="tx1"/>
                  </a:solidFill>
                  <a:latin typeface="Comic Sans MS" pitchFamily="66" charset="0"/>
                </a:defRPr>
              </a:lvl4pPr>
              <a:lvl5pPr marL="2057400" indent="-228600">
                <a:defRPr sz="1600" b="1">
                  <a:solidFill>
                    <a:schemeClr val="tx1"/>
                  </a:solidFill>
                  <a:latin typeface="Comic Sans MS" pitchFamily="66" charset="0"/>
                </a:defRPr>
              </a:lvl5pPr>
              <a:lvl6pPr marL="2514600" indent="-228600"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zh-CN" altLang="en-US" i="1">
                  <a:latin typeface="Helvetica" pitchFamily="34" charset="0"/>
                  <a:ea typeface="宋体" charset="-122"/>
                </a:rPr>
                <a:t>2. </a:t>
              </a:r>
              <a:r>
                <a:rPr lang="en-US" altLang="zh-CN" i="1">
                  <a:latin typeface="Helvetica" pitchFamily="34" charset="0"/>
                  <a:ea typeface="宋体" charset="-122"/>
                </a:rPr>
                <a:t>server </a:t>
              </a:r>
            </a:p>
            <a:p>
              <a:pPr algn="ctr">
                <a:lnSpc>
                  <a:spcPct val="100000"/>
                </a:lnSpc>
                <a:spcBef>
                  <a:spcPct val="0"/>
                </a:spcBef>
              </a:pPr>
              <a:r>
                <a:rPr lang="en-US" altLang="zh-CN" i="1">
                  <a:latin typeface="Helvetica" pitchFamily="34" charset="0"/>
                  <a:ea typeface="宋体" charset="-122"/>
                </a:rPr>
                <a:t>handles</a:t>
              </a:r>
            </a:p>
            <a:p>
              <a:pPr algn="ctr">
                <a:lnSpc>
                  <a:spcPct val="100000"/>
                </a:lnSpc>
                <a:spcBef>
                  <a:spcPct val="0"/>
                </a:spcBef>
              </a:pPr>
              <a:r>
                <a:rPr lang="en-US" altLang="zh-CN" i="1">
                  <a:latin typeface="Helvetica" pitchFamily="34" charset="0"/>
                  <a:ea typeface="宋体" charset="-122"/>
                </a:rPr>
                <a:t>request</a:t>
              </a:r>
            </a:p>
          </p:txBody>
        </p:sp>
        <p:sp>
          <p:nvSpPr>
            <p:cNvPr id="28682" name="Line 11"/>
            <p:cNvSpPr>
              <a:spLocks noChangeShapeType="1"/>
            </p:cNvSpPr>
            <p:nvPr/>
          </p:nvSpPr>
          <p:spPr bwMode="auto">
            <a:xfrm flipH="1">
              <a:off x="1707" y="2567"/>
              <a:ext cx="1613" cy="0"/>
            </a:xfrm>
            <a:prstGeom prst="line">
              <a:avLst/>
            </a:prstGeom>
            <a:noFill/>
            <a:ln w="127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lIns="91577" tIns="45789" rIns="91577" bIns="45789" anchor="ctr">
              <a:spAutoFit/>
            </a:bodyPr>
            <a:lstStyle/>
            <a:p>
              <a:endParaRPr lang="zh-CN" altLang="en-US"/>
            </a:p>
          </p:txBody>
        </p:sp>
        <p:sp>
          <p:nvSpPr>
            <p:cNvPr id="28683" name="Text Box 12"/>
            <p:cNvSpPr txBox="1">
              <a:spLocks noChangeArrowheads="1"/>
            </p:cNvSpPr>
            <p:nvPr/>
          </p:nvSpPr>
          <p:spPr bwMode="auto">
            <a:xfrm>
              <a:off x="1684" y="2591"/>
              <a:ext cx="165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Comic Sans MS" pitchFamily="66" charset="0"/>
                </a:defRPr>
              </a:lvl1pPr>
              <a:lvl2pPr marL="742950" indent="-285750">
                <a:defRPr sz="1600" b="1">
                  <a:solidFill>
                    <a:schemeClr val="tx1"/>
                  </a:solidFill>
                  <a:latin typeface="Comic Sans MS" pitchFamily="66" charset="0"/>
                </a:defRPr>
              </a:lvl2pPr>
              <a:lvl3pPr marL="1143000" indent="-228600">
                <a:defRPr sz="1600" b="1">
                  <a:solidFill>
                    <a:schemeClr val="tx1"/>
                  </a:solidFill>
                  <a:latin typeface="Comic Sans MS" pitchFamily="66" charset="0"/>
                </a:defRPr>
              </a:lvl3pPr>
              <a:lvl4pPr marL="1600200" indent="-228600">
                <a:defRPr sz="1600" b="1">
                  <a:solidFill>
                    <a:schemeClr val="tx1"/>
                  </a:solidFill>
                  <a:latin typeface="Comic Sans MS" pitchFamily="66" charset="0"/>
                </a:defRPr>
              </a:lvl4pPr>
              <a:lvl5pPr marL="2057400" indent="-228600">
                <a:defRPr sz="1600" b="1">
                  <a:solidFill>
                    <a:schemeClr val="tx1"/>
                  </a:solidFill>
                  <a:latin typeface="Comic Sans MS" pitchFamily="66" charset="0"/>
                </a:defRPr>
              </a:lvl5pPr>
              <a:lvl6pPr marL="2514600" indent="-228600"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zh-CN" altLang="en-US" i="1">
                  <a:latin typeface="Helvetica" pitchFamily="34" charset="0"/>
                  <a:ea typeface="宋体" charset="-122"/>
                </a:rPr>
                <a:t>3. </a:t>
              </a:r>
              <a:r>
                <a:rPr lang="en-US" altLang="zh-CN" i="1">
                  <a:latin typeface="Helvetica" pitchFamily="34" charset="0"/>
                  <a:ea typeface="宋体" charset="-122"/>
                </a:rPr>
                <a:t>server sends response</a:t>
              </a:r>
            </a:p>
          </p:txBody>
        </p:sp>
        <p:sp>
          <p:nvSpPr>
            <p:cNvPr id="28684" name="Text Box 13"/>
            <p:cNvSpPr txBox="1">
              <a:spLocks noChangeArrowheads="1"/>
            </p:cNvSpPr>
            <p:nvPr/>
          </p:nvSpPr>
          <p:spPr bwMode="auto">
            <a:xfrm>
              <a:off x="485" y="2576"/>
              <a:ext cx="68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1600" b="1">
                  <a:solidFill>
                    <a:schemeClr val="tx1"/>
                  </a:solidFill>
                  <a:latin typeface="Comic Sans MS" pitchFamily="66" charset="0"/>
                </a:defRPr>
              </a:lvl1pPr>
              <a:lvl2pPr marL="742950" indent="-285750">
                <a:defRPr sz="1600" b="1">
                  <a:solidFill>
                    <a:schemeClr val="tx1"/>
                  </a:solidFill>
                  <a:latin typeface="Comic Sans MS" pitchFamily="66" charset="0"/>
                </a:defRPr>
              </a:lvl2pPr>
              <a:lvl3pPr marL="1143000" indent="-228600">
                <a:defRPr sz="1600" b="1">
                  <a:solidFill>
                    <a:schemeClr val="tx1"/>
                  </a:solidFill>
                  <a:latin typeface="Comic Sans MS" pitchFamily="66" charset="0"/>
                </a:defRPr>
              </a:lvl3pPr>
              <a:lvl4pPr marL="1600200" indent="-228600">
                <a:defRPr sz="1600" b="1">
                  <a:solidFill>
                    <a:schemeClr val="tx1"/>
                  </a:solidFill>
                  <a:latin typeface="Comic Sans MS" pitchFamily="66" charset="0"/>
                </a:defRPr>
              </a:lvl4pPr>
              <a:lvl5pPr marL="2057400" indent="-228600">
                <a:defRPr sz="1600" b="1">
                  <a:solidFill>
                    <a:schemeClr val="tx1"/>
                  </a:solidFill>
                  <a:latin typeface="Comic Sans MS" pitchFamily="66" charset="0"/>
                </a:defRPr>
              </a:lvl5pPr>
              <a:lvl6pPr marL="2514600" indent="-228600"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eaLnBrk="0" fontAlgn="base" hangingPunct="0">
                <a:lnSpc>
                  <a:spcPct val="90000"/>
                </a:lnSpc>
                <a:spcBef>
                  <a:spcPct val="20000"/>
                </a:spcBef>
                <a:spcAft>
                  <a:spcPct val="0"/>
                </a:spcAft>
                <a:defRPr sz="1600" b="1">
                  <a:solidFill>
                    <a:schemeClr val="tx1"/>
                  </a:solidFill>
                  <a:latin typeface="Comic Sans MS" pitchFamily="66" charset="0"/>
                </a:defRPr>
              </a:lvl9pPr>
            </a:lstStyle>
            <a:p>
              <a:pPr algn="ctr">
                <a:lnSpc>
                  <a:spcPct val="100000"/>
                </a:lnSpc>
                <a:spcBef>
                  <a:spcPct val="0"/>
                </a:spcBef>
              </a:pPr>
              <a:r>
                <a:rPr lang="zh-CN" altLang="en-US" i="1">
                  <a:latin typeface="Helvetica" pitchFamily="34" charset="0"/>
                  <a:ea typeface="宋体" charset="-122"/>
                </a:rPr>
                <a:t>4. </a:t>
              </a:r>
              <a:r>
                <a:rPr lang="en-US" altLang="zh-CN" i="1">
                  <a:latin typeface="Helvetica" pitchFamily="34" charset="0"/>
                  <a:ea typeface="宋体" charset="-122"/>
                </a:rPr>
                <a:t>client </a:t>
              </a:r>
            </a:p>
            <a:p>
              <a:pPr algn="ctr">
                <a:lnSpc>
                  <a:spcPct val="100000"/>
                </a:lnSpc>
                <a:spcBef>
                  <a:spcPct val="0"/>
                </a:spcBef>
              </a:pPr>
              <a:r>
                <a:rPr lang="en-US" altLang="zh-CN" i="1">
                  <a:latin typeface="Helvetica" pitchFamily="34" charset="0"/>
                  <a:ea typeface="宋体" charset="-122"/>
                </a:rPr>
                <a:t>handles</a:t>
              </a:r>
            </a:p>
            <a:p>
              <a:pPr algn="ctr">
                <a:lnSpc>
                  <a:spcPct val="100000"/>
                </a:lnSpc>
                <a:spcBef>
                  <a:spcPct val="0"/>
                </a:spcBef>
              </a:pPr>
              <a:r>
                <a:rPr lang="en-US" altLang="zh-CN" i="1">
                  <a:latin typeface="Helvetica" pitchFamily="34" charset="0"/>
                  <a:ea typeface="宋体" charset="-122"/>
                </a:rPr>
                <a:t>response</a:t>
              </a:r>
            </a:p>
          </p:txBody>
        </p:sp>
        <p:sp>
          <p:nvSpPr>
            <p:cNvPr id="28685" name="Line 14"/>
            <p:cNvSpPr>
              <a:spLocks noChangeShapeType="1"/>
            </p:cNvSpPr>
            <p:nvPr/>
          </p:nvSpPr>
          <p:spPr bwMode="auto">
            <a:xfrm>
              <a:off x="4024" y="2425"/>
              <a:ext cx="527"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686" name="AutoShape 15"/>
            <p:cNvSpPr>
              <a:spLocks noChangeArrowheads="1"/>
            </p:cNvSpPr>
            <p:nvPr/>
          </p:nvSpPr>
          <p:spPr bwMode="auto">
            <a:xfrm>
              <a:off x="4551" y="2234"/>
              <a:ext cx="686" cy="359"/>
            </a:xfrm>
            <a:prstGeom prst="flowChartMagneticDisk">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pPr>
              <a:r>
                <a:rPr lang="en-US" altLang="zh-CN">
                  <a:latin typeface="Helvetica" pitchFamily="34" charset="0"/>
                  <a:ea typeface="宋体" charset="-122"/>
                </a:rPr>
                <a:t>resource</a:t>
              </a:r>
            </a:p>
          </p:txBody>
        </p:sp>
        <p:sp>
          <p:nvSpPr>
            <p:cNvPr id="28687" name="Text Box 16"/>
            <p:cNvSpPr txBox="1">
              <a:spLocks noChangeArrowheads="1"/>
            </p:cNvSpPr>
            <p:nvPr/>
          </p:nvSpPr>
          <p:spPr bwMode="auto">
            <a:xfrm>
              <a:off x="806" y="3504"/>
              <a:ext cx="4131"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1600" b="1">
                  <a:solidFill>
                    <a:schemeClr val="tx1"/>
                  </a:solidFill>
                  <a:latin typeface="Comic Sans MS" pitchFamily="66" charset="0"/>
                </a:defRPr>
              </a:lvl1pPr>
              <a:lvl2pPr marL="742950" indent="-285750">
                <a:defRPr sz="1600" b="1">
                  <a:solidFill>
                    <a:schemeClr val="tx1"/>
                  </a:solidFill>
                  <a:latin typeface="Comic Sans MS" pitchFamily="66" charset="0"/>
                </a:defRPr>
              </a:lvl2pPr>
              <a:lvl3pPr marL="1143000" indent="-228600">
                <a:defRPr sz="1600" b="1">
                  <a:solidFill>
                    <a:schemeClr val="tx1"/>
                  </a:solidFill>
                  <a:latin typeface="Comic Sans MS" pitchFamily="66" charset="0"/>
                </a:defRPr>
              </a:lvl3pPr>
              <a:lvl4pPr marL="1600200" indent="-228600">
                <a:defRPr sz="1600" b="1">
                  <a:solidFill>
                    <a:schemeClr val="tx1"/>
                  </a:solidFill>
                  <a:latin typeface="Comic Sans MS" pitchFamily="66" charset="0"/>
                </a:defRPr>
              </a:lvl4pPr>
              <a:lvl5pPr marL="2057400" indent="-228600">
                <a:defRPr sz="1600" b="1">
                  <a:solidFill>
                    <a:schemeClr val="tx1"/>
                  </a:solidFill>
                  <a:latin typeface="Comic Sans MS" pitchFamily="66" charset="0"/>
                </a:defRPr>
              </a:lvl5pPr>
              <a:lvl6pPr marL="2514600" indent="-228600" eaLnBrk="0" fontAlgn="base" hangingPunct="0">
                <a:lnSpc>
                  <a:spcPct val="90000"/>
                </a:lnSpc>
                <a:spcBef>
                  <a:spcPct val="20000"/>
                </a:spcBef>
                <a:spcAft>
                  <a:spcPct val="0"/>
                </a:spcAft>
                <a:defRPr sz="1600" b="1">
                  <a:solidFill>
                    <a:schemeClr val="tx1"/>
                  </a:solidFill>
                  <a:latin typeface="Comic Sans MS" pitchFamily="66" charset="0"/>
                </a:defRPr>
              </a:lvl6pPr>
              <a:lvl7pPr marL="2971800" indent="-228600" eaLnBrk="0" fontAlgn="base" hangingPunct="0">
                <a:lnSpc>
                  <a:spcPct val="90000"/>
                </a:lnSpc>
                <a:spcBef>
                  <a:spcPct val="20000"/>
                </a:spcBef>
                <a:spcAft>
                  <a:spcPct val="0"/>
                </a:spcAft>
                <a:defRPr sz="1600" b="1">
                  <a:solidFill>
                    <a:schemeClr val="tx1"/>
                  </a:solidFill>
                  <a:latin typeface="Comic Sans MS" pitchFamily="66" charset="0"/>
                </a:defRPr>
              </a:lvl7pPr>
              <a:lvl8pPr marL="3429000" indent="-228600" eaLnBrk="0" fontAlgn="base" hangingPunct="0">
                <a:lnSpc>
                  <a:spcPct val="90000"/>
                </a:lnSpc>
                <a:spcBef>
                  <a:spcPct val="20000"/>
                </a:spcBef>
                <a:spcAft>
                  <a:spcPct val="0"/>
                </a:spcAft>
                <a:defRPr sz="1600" b="1">
                  <a:solidFill>
                    <a:schemeClr val="tx1"/>
                  </a:solidFill>
                  <a:latin typeface="Comic Sans MS" pitchFamily="66" charset="0"/>
                </a:defRPr>
              </a:lvl8pPr>
              <a:lvl9pPr marL="3886200" indent="-228600" eaLnBrk="0" fontAlgn="base" hangingPunct="0">
                <a:lnSpc>
                  <a:spcPct val="90000"/>
                </a:lnSpc>
                <a:spcBef>
                  <a:spcPct val="20000"/>
                </a:spcBef>
                <a:spcAft>
                  <a:spcPct val="0"/>
                </a:spcAft>
                <a:defRPr sz="1600" b="1">
                  <a:solidFill>
                    <a:schemeClr val="tx1"/>
                  </a:solidFill>
                  <a:latin typeface="Comic Sans MS" pitchFamily="66" charset="0"/>
                </a:defRPr>
              </a:lvl9pPr>
            </a:lstStyle>
            <a:p>
              <a:pPr>
                <a:lnSpc>
                  <a:spcPct val="100000"/>
                </a:lnSpc>
                <a:spcBef>
                  <a:spcPct val="0"/>
                </a:spcBef>
              </a:pPr>
              <a:r>
                <a:rPr lang="en-US" altLang="zh-CN" sz="1800" dirty="0">
                  <a:latin typeface="Helvetica" pitchFamily="34" charset="0"/>
                  <a:ea typeface="宋体" charset="-122"/>
                </a:rPr>
                <a:t>Note: clients and servers are processes running on hosts </a:t>
              </a:r>
            </a:p>
            <a:p>
              <a:pPr>
                <a:lnSpc>
                  <a:spcPct val="100000"/>
                </a:lnSpc>
                <a:spcBef>
                  <a:spcPct val="0"/>
                </a:spcBef>
              </a:pPr>
              <a:r>
                <a:rPr lang="en-US" altLang="zh-CN" sz="1800" dirty="0">
                  <a:latin typeface="Helvetica" pitchFamily="34" charset="0"/>
                  <a:ea typeface="宋体" charset="-122"/>
                </a:rPr>
                <a:t>(can be the same or different hosts).</a:t>
              </a:r>
            </a:p>
          </p:txBody>
        </p:sp>
      </p:grpSp>
    </p:spTree>
    <p:extLst>
      <p:ext uri="{BB962C8B-B14F-4D97-AF65-F5344CB8AC3E}">
        <p14:creationId xmlns:p14="http://schemas.microsoft.com/office/powerpoint/2010/main" val="3307891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城域互联</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2364" y="1905000"/>
            <a:ext cx="6792073" cy="4114800"/>
          </a:xfrm>
        </p:spPr>
      </p:pic>
    </p:spTree>
    <p:extLst>
      <p:ext uri="{BB962C8B-B14F-4D97-AF65-F5344CB8AC3E}">
        <p14:creationId xmlns:p14="http://schemas.microsoft.com/office/powerpoint/2010/main" val="24281118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路由表</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98314" y="1905000"/>
            <a:ext cx="6300172" cy="4114800"/>
          </a:xfrm>
        </p:spPr>
      </p:pic>
    </p:spTree>
    <p:extLst>
      <p:ext uri="{BB962C8B-B14F-4D97-AF65-F5344CB8AC3E}">
        <p14:creationId xmlns:p14="http://schemas.microsoft.com/office/powerpoint/2010/main" val="24500976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国际互联</a:t>
            </a:r>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0" y="2352403"/>
            <a:ext cx="7772400" cy="3219994"/>
          </a:xfrm>
        </p:spPr>
      </p:pic>
    </p:spTree>
    <p:extLst>
      <p:ext uri="{BB962C8B-B14F-4D97-AF65-F5344CB8AC3E}">
        <p14:creationId xmlns:p14="http://schemas.microsoft.com/office/powerpoint/2010/main" val="30744720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smtClean="0"/>
              <a:t>IXP</a:t>
            </a:r>
            <a:r>
              <a:rPr lang="zh-CN" altLang="en-US" dirty="0" smtClean="0"/>
              <a:t>的国际</a:t>
            </a:r>
            <a:r>
              <a:rPr lang="zh-CN" altLang="en-US" dirty="0"/>
              <a:t>互联</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352403"/>
            <a:ext cx="7772400" cy="3219994"/>
          </a:xfrm>
        </p:spPr>
      </p:pic>
    </p:spTree>
    <p:extLst>
      <p:ext uri="{BB962C8B-B14F-4D97-AF65-F5344CB8AC3E}">
        <p14:creationId xmlns:p14="http://schemas.microsoft.com/office/powerpoint/2010/main" val="27252218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现实中的</a:t>
            </a:r>
            <a:r>
              <a:rPr lang="en-US" altLang="zh-CN" dirty="0" smtClean="0"/>
              <a:t>IXP</a:t>
            </a:r>
            <a:endParaRPr lang="zh-CN" altLang="en-US" dirty="0"/>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0977" y="1905000"/>
            <a:ext cx="7474847" cy="4114800"/>
          </a:xfrm>
        </p:spPr>
      </p:pic>
    </p:spTree>
    <p:extLst>
      <p:ext uri="{BB962C8B-B14F-4D97-AF65-F5344CB8AC3E}">
        <p14:creationId xmlns:p14="http://schemas.microsoft.com/office/powerpoint/2010/main" val="22992914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现实中的</a:t>
            </a:r>
            <a:r>
              <a:rPr lang="en-US" altLang="zh-CN" dirty="0"/>
              <a:t>IXP</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8252" y="1905000"/>
            <a:ext cx="6320296" cy="4114800"/>
          </a:xfrm>
        </p:spPr>
      </p:pic>
    </p:spTree>
    <p:extLst>
      <p:ext uri="{BB962C8B-B14F-4D97-AF65-F5344CB8AC3E}">
        <p14:creationId xmlns:p14="http://schemas.microsoft.com/office/powerpoint/2010/main" val="17780511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洲际互联</a:t>
            </a:r>
            <a:endParaRPr lang="zh-CN" altLang="en-US" dirty="0"/>
          </a:p>
        </p:txBody>
      </p:sp>
      <p:pic>
        <p:nvPicPr>
          <p:cNvPr id="4" name="Picture 2" descr="T:\CompSci\Research\web development textbook\manuscript\chapter01\images\figure01-27.tif"/>
          <p:cNvPicPr>
            <a:picLocks noGrp="1" noChangeAspect="1" noChangeArrowheads="1"/>
          </p:cNvPicPr>
          <p:nvPr>
            <p:ph idx="1"/>
          </p:nvPr>
        </p:nvPicPr>
        <p:blipFill>
          <a:blip r:embed="rId3" cstate="print"/>
          <a:srcRect/>
          <a:stretch>
            <a:fillRect/>
          </a:stretch>
        </p:blipFill>
        <p:spPr bwMode="auto">
          <a:xfrm>
            <a:off x="2639616" y="1772816"/>
            <a:ext cx="7128792" cy="4899928"/>
          </a:xfrm>
          <a:prstGeom prst="rect">
            <a:avLst/>
          </a:prstGeom>
          <a:noFill/>
        </p:spPr>
      </p:pic>
    </p:spTree>
    <p:extLst>
      <p:ext uri="{BB962C8B-B14F-4D97-AF65-F5344CB8AC3E}">
        <p14:creationId xmlns:p14="http://schemas.microsoft.com/office/powerpoint/2010/main" val="29113387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网络协议</a:t>
            </a:r>
            <a:endParaRPr lang="en-US" altLang="zh-CN" dirty="0"/>
          </a:p>
        </p:txBody>
      </p:sp>
    </p:spTree>
    <p:extLst>
      <p:ext uri="{BB962C8B-B14F-4D97-AF65-F5344CB8AC3E}">
        <p14:creationId xmlns:p14="http://schemas.microsoft.com/office/powerpoint/2010/main" val="10791229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网络协议</a:t>
            </a:r>
            <a:endParaRPr lang="zh-CN" altLang="en-US" dirty="0"/>
          </a:p>
        </p:txBody>
      </p:sp>
      <p:sp>
        <p:nvSpPr>
          <p:cNvPr id="3" name="内容占位符 2"/>
          <p:cNvSpPr>
            <a:spLocks noGrp="1"/>
          </p:cNvSpPr>
          <p:nvPr>
            <p:ph idx="1"/>
          </p:nvPr>
        </p:nvSpPr>
        <p:spPr/>
        <p:txBody>
          <a:bodyPr/>
          <a:lstStyle/>
          <a:p>
            <a:r>
              <a:rPr lang="en-US" altLang="zh-CN" dirty="0" smtClean="0"/>
              <a:t>Network Protocol</a:t>
            </a:r>
          </a:p>
          <a:p>
            <a:endParaRPr lang="en-US" altLang="zh-CN" dirty="0"/>
          </a:p>
          <a:p>
            <a:r>
              <a:rPr lang="zh-CN" altLang="en-US" dirty="0" smtClean="0"/>
              <a:t>通信参与者共同遵守的一系列约定或规则</a:t>
            </a:r>
            <a:endParaRPr lang="en-US" altLang="zh-CN" dirty="0" smtClean="0"/>
          </a:p>
          <a:p>
            <a:endParaRPr lang="en-US" altLang="zh-CN" dirty="0"/>
          </a:p>
          <a:p>
            <a:r>
              <a:rPr lang="zh-CN" altLang="en-US" dirty="0" smtClean="0"/>
              <a:t>网络协议一般是分层的</a:t>
            </a:r>
            <a:endParaRPr lang="zh-CN" altLang="en-US" dirty="0"/>
          </a:p>
        </p:txBody>
      </p:sp>
    </p:spTree>
    <p:extLst>
      <p:ext uri="{BB962C8B-B14F-4D97-AF65-F5344CB8AC3E}">
        <p14:creationId xmlns:p14="http://schemas.microsoft.com/office/powerpoint/2010/main" val="22841488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四层架构模型</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50016" y="1905000"/>
            <a:ext cx="4796768" cy="4114800"/>
          </a:xfrm>
        </p:spPr>
      </p:pic>
    </p:spTree>
    <p:extLst>
      <p:ext uri="{BB962C8B-B14F-4D97-AF65-F5344CB8AC3E}">
        <p14:creationId xmlns:p14="http://schemas.microsoft.com/office/powerpoint/2010/main" val="40262547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本质</a:t>
            </a:r>
            <a:endParaRPr lang="zh-CN" altLang="en-US" dirty="0"/>
          </a:p>
        </p:txBody>
      </p:sp>
      <p:sp>
        <p:nvSpPr>
          <p:cNvPr id="3" name="内容占位符 2"/>
          <p:cNvSpPr>
            <a:spLocks noGrp="1"/>
          </p:cNvSpPr>
          <p:nvPr>
            <p:ph idx="1"/>
          </p:nvPr>
        </p:nvSpPr>
        <p:spPr/>
        <p:txBody>
          <a:bodyPr/>
          <a:lstStyle/>
          <a:p>
            <a:r>
              <a:rPr lang="zh-CN" altLang="en-US" dirty="0" smtClean="0"/>
              <a:t>统一</a:t>
            </a:r>
            <a:endParaRPr lang="en-US" altLang="zh-CN" dirty="0" smtClean="0"/>
          </a:p>
          <a:p>
            <a:pPr lvl="1"/>
            <a:r>
              <a:rPr lang="zh-CN" altLang="zh-CN" dirty="0"/>
              <a:t>必须有主流的最为广泛接受的标准，以实现跨硬件、跨平台、跨媒体的</a:t>
            </a:r>
            <a:r>
              <a:rPr lang="zh-CN" altLang="zh-CN" dirty="0" smtClean="0"/>
              <a:t>统一</a:t>
            </a:r>
            <a:endParaRPr lang="en-US" altLang="zh-CN" dirty="0" smtClean="0"/>
          </a:p>
          <a:p>
            <a:r>
              <a:rPr lang="zh-CN" altLang="en-US" dirty="0" smtClean="0"/>
              <a:t>开放</a:t>
            </a:r>
            <a:endParaRPr lang="en-US" altLang="zh-CN" dirty="0" smtClean="0"/>
          </a:p>
          <a:p>
            <a:pPr lvl="1"/>
            <a:r>
              <a:rPr lang="zh-CN" altLang="zh-CN" dirty="0"/>
              <a:t>单一商家无法</a:t>
            </a:r>
            <a:r>
              <a:rPr lang="zh-CN" altLang="zh-CN" dirty="0" smtClean="0"/>
              <a:t>垄断</a:t>
            </a:r>
            <a:endParaRPr lang="en-US" altLang="zh-CN" dirty="0" smtClean="0"/>
          </a:p>
          <a:p>
            <a:r>
              <a:rPr lang="zh-CN" altLang="en-US" dirty="0" smtClean="0"/>
              <a:t>互联</a:t>
            </a:r>
            <a:endParaRPr lang="en-US" altLang="zh-CN" dirty="0" smtClean="0"/>
          </a:p>
          <a:p>
            <a:pPr lvl="1"/>
            <a:r>
              <a:rPr lang="zh-CN" altLang="zh-CN" dirty="0"/>
              <a:t>尽可能最大化地互联，从跨平台，到跨媒体，到跨硬件，到物联网</a:t>
            </a:r>
            <a:endParaRPr lang="zh-CN" altLang="en-US" dirty="0"/>
          </a:p>
        </p:txBody>
      </p:sp>
    </p:spTree>
    <p:extLst>
      <p:ext uri="{BB962C8B-B14F-4D97-AF65-F5344CB8AC3E}">
        <p14:creationId xmlns:p14="http://schemas.microsoft.com/office/powerpoint/2010/main" val="37933774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OSI</a:t>
            </a:r>
            <a:r>
              <a:rPr lang="zh-CN" altLang="en-US" dirty="0" smtClean="0"/>
              <a:t>模型与</a:t>
            </a:r>
            <a:r>
              <a:rPr lang="en-US" altLang="zh-CN" dirty="0" smtClean="0"/>
              <a:t>TCP/IP</a:t>
            </a:r>
            <a:r>
              <a:rPr lang="zh-CN" altLang="en-US" dirty="0" smtClean="0"/>
              <a:t>模型</a:t>
            </a:r>
            <a:endParaRPr lang="zh-CN" altLang="en-US" dirty="0"/>
          </a:p>
        </p:txBody>
      </p:sp>
      <p:pic>
        <p:nvPicPr>
          <p:cNvPr id="6" name="Picture 4" descr="http://img.blog.163.com/photo/UhXLl-OVq4iVI2T5jMR2Ow==/536547600605969367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11624" y="2132856"/>
            <a:ext cx="6840760" cy="4067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1008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ltLang="zh-CN" dirty="0"/>
              <a:t>Internet</a:t>
            </a:r>
            <a:r>
              <a:rPr lang="zh-CN" altLang="en-US" dirty="0"/>
              <a:t>技术分层</a:t>
            </a:r>
          </a:p>
        </p:txBody>
      </p:sp>
      <p:pic>
        <p:nvPicPr>
          <p:cNvPr id="5" name="内容占位符 4"/>
          <p:cNvPicPr>
            <a:picLocks noGrp="1" noChangeAspect="1"/>
          </p:cNvPicPr>
          <p:nvPr>
            <p:ph idx="1"/>
          </p:nvPr>
        </p:nvPicPr>
        <p:blipFill>
          <a:blip r:embed="rId3"/>
          <a:stretch>
            <a:fillRect/>
          </a:stretch>
        </p:blipFill>
        <p:spPr>
          <a:xfrm>
            <a:off x="3003389" y="1905000"/>
            <a:ext cx="6591622" cy="4114800"/>
          </a:xfrm>
          <a:prstGeom prst="rect">
            <a:avLst/>
          </a:prstGeom>
        </p:spPr>
      </p:pic>
    </p:spTree>
    <p:extLst>
      <p:ext uri="{BB962C8B-B14F-4D97-AF65-F5344CB8AC3E}">
        <p14:creationId xmlns:p14="http://schemas.microsoft.com/office/powerpoint/2010/main" val="2281430768"/>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a:t>
            </a:r>
            <a:endParaRPr lang="zh-CN" altLang="en-US" dirty="0"/>
          </a:p>
        </p:txBody>
      </p:sp>
      <p:sp>
        <p:nvSpPr>
          <p:cNvPr id="3" name="内容占位符 2"/>
          <p:cNvSpPr>
            <a:spLocks noGrp="1"/>
          </p:cNvSpPr>
          <p:nvPr>
            <p:ph idx="1"/>
          </p:nvPr>
        </p:nvSpPr>
        <p:spPr/>
        <p:txBody>
          <a:bodyPr/>
          <a:lstStyle/>
          <a:p>
            <a:r>
              <a:rPr lang="en-US" altLang="zh-CN" dirty="0" smtClean="0"/>
              <a:t>Internet Protocol</a:t>
            </a:r>
          </a:p>
          <a:p>
            <a:r>
              <a:rPr lang="en-US" altLang="zh-CN" dirty="0" smtClean="0"/>
              <a:t>IP</a:t>
            </a:r>
            <a:r>
              <a:rPr lang="zh-CN" altLang="en-US" dirty="0" smtClean="0"/>
              <a:t>地址</a:t>
            </a:r>
            <a:endParaRPr lang="en-US" altLang="zh-CN" dirty="0" smtClean="0"/>
          </a:p>
          <a:p>
            <a:pPr lvl="1"/>
            <a:r>
              <a:rPr lang="en-US" altLang="zh-CN" dirty="0" smtClean="0"/>
              <a:t>32</a:t>
            </a:r>
            <a:r>
              <a:rPr lang="zh-CN" altLang="en-US" dirty="0" smtClean="0"/>
              <a:t>位无符号整数：</a:t>
            </a:r>
            <a:r>
              <a:rPr lang="en-US" altLang="zh-CN" dirty="0"/>
              <a:t> 0x8002C2F2 </a:t>
            </a:r>
            <a:endParaRPr lang="en-US" altLang="zh-CN" dirty="0" smtClean="0"/>
          </a:p>
          <a:p>
            <a:pPr lvl="1"/>
            <a:r>
              <a:rPr lang="zh-CN" altLang="en-US" dirty="0"/>
              <a:t>点</a:t>
            </a:r>
            <a:r>
              <a:rPr lang="zh-CN" altLang="en-US" dirty="0" smtClean="0"/>
              <a:t>分十进制表示法：</a:t>
            </a:r>
            <a:r>
              <a:rPr lang="en-US" altLang="zh-CN" dirty="0"/>
              <a:t> </a:t>
            </a:r>
            <a:r>
              <a:rPr lang="en-US" altLang="zh-CN" dirty="0" smtClean="0"/>
              <a:t>128.2.194.242</a:t>
            </a:r>
          </a:p>
          <a:p>
            <a:pPr lvl="1"/>
            <a:r>
              <a:rPr lang="zh-CN" altLang="en-US" dirty="0" smtClean="0"/>
              <a:t>域名：</a:t>
            </a:r>
            <a:r>
              <a:rPr lang="en-US" altLang="zh-CN" dirty="0" smtClean="0"/>
              <a:t>www.fudan.edu.cn</a:t>
            </a:r>
          </a:p>
          <a:p>
            <a:pPr lvl="1"/>
            <a:r>
              <a:rPr lang="zh-CN" altLang="en-US" dirty="0" smtClean="0"/>
              <a:t>一地址对应一主机</a:t>
            </a:r>
            <a:endParaRPr lang="en-US" altLang="zh-CN" dirty="0" smtClean="0"/>
          </a:p>
          <a:p>
            <a:pPr lvl="1"/>
            <a:r>
              <a:rPr lang="zh-CN" altLang="en-US" dirty="0" smtClean="0"/>
              <a:t>一连接（地址加端口）对应主机一进程</a:t>
            </a:r>
            <a:endParaRPr lang="en-US" altLang="zh-CN" dirty="0" smtClean="0"/>
          </a:p>
          <a:p>
            <a:pPr lvl="1"/>
            <a:r>
              <a:rPr lang="en-US" altLang="zh-CN" dirty="0" smtClean="0"/>
              <a:t>IPv4 vs. IPv6</a:t>
            </a:r>
            <a:endParaRPr lang="zh-CN" altLang="en-US" dirty="0"/>
          </a:p>
        </p:txBody>
      </p:sp>
    </p:spTree>
    <p:extLst>
      <p:ext uri="{BB962C8B-B14F-4D97-AF65-F5344CB8AC3E}">
        <p14:creationId xmlns:p14="http://schemas.microsoft.com/office/powerpoint/2010/main" val="38366972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a:t>
            </a:r>
            <a:r>
              <a:rPr lang="zh-CN" altLang="en-US" dirty="0" smtClean="0"/>
              <a:t>与</a:t>
            </a:r>
            <a:r>
              <a:rPr lang="en-US" altLang="zh-CN" dirty="0" smtClean="0"/>
              <a:t>Internet</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3017" y="1905000"/>
            <a:ext cx="5870766" cy="4114800"/>
          </a:xfrm>
        </p:spPr>
      </p:pic>
    </p:spTree>
    <p:extLst>
      <p:ext uri="{BB962C8B-B14F-4D97-AF65-F5344CB8AC3E}">
        <p14:creationId xmlns:p14="http://schemas.microsoft.com/office/powerpoint/2010/main" val="5457195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IPv4 vs. </a:t>
            </a:r>
            <a:r>
              <a:rPr lang="en-US" altLang="zh-CN" dirty="0" smtClean="0"/>
              <a:t>IPv6</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3738" y="1981200"/>
            <a:ext cx="6029325" cy="3962400"/>
          </a:xfrm>
        </p:spPr>
      </p:pic>
    </p:spTree>
    <p:extLst>
      <p:ext uri="{BB962C8B-B14F-4D97-AF65-F5344CB8AC3E}">
        <p14:creationId xmlns:p14="http://schemas.microsoft.com/office/powerpoint/2010/main" val="33925089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连接</a:t>
            </a:r>
            <a:endParaRPr lang="zh-CN" altLang="en-US" dirty="0"/>
          </a:p>
        </p:txBody>
      </p:sp>
      <p:sp>
        <p:nvSpPr>
          <p:cNvPr id="6" name="内容占位符 5"/>
          <p:cNvSpPr>
            <a:spLocks noGrp="1"/>
          </p:cNvSpPr>
          <p:nvPr>
            <p:ph idx="1"/>
          </p:nvPr>
        </p:nvSpPr>
        <p:spPr/>
        <p:txBody>
          <a:bodyPr/>
          <a:lstStyle/>
          <a:p>
            <a:r>
              <a:rPr lang="en-US" altLang="zh-CN" dirty="0" smtClean="0"/>
              <a:t>IP</a:t>
            </a:r>
            <a:r>
              <a:rPr lang="zh-CN" altLang="en-US" dirty="0" smtClean="0"/>
              <a:t>地址加端口：</a:t>
            </a:r>
            <a:r>
              <a:rPr lang="en-US" altLang="zh-CN" dirty="0"/>
              <a:t> </a:t>
            </a:r>
            <a:r>
              <a:rPr lang="en-US" altLang="zh-CN" dirty="0" smtClean="0"/>
              <a:t>128.2.194.242:80</a:t>
            </a:r>
          </a:p>
          <a:p>
            <a:r>
              <a:rPr lang="zh-CN" altLang="en-US" dirty="0" smtClean="0"/>
              <a:t>常用端口：</a:t>
            </a:r>
            <a:endParaRPr lang="en-US" altLang="zh-CN" dirty="0" smtClean="0"/>
          </a:p>
          <a:p>
            <a:pPr lvl="1"/>
            <a:r>
              <a:rPr lang="fr-FR" altLang="zh-CN" dirty="0" smtClean="0"/>
              <a:t>7</a:t>
            </a:r>
            <a:r>
              <a:rPr lang="fr-FR" altLang="zh-CN" dirty="0"/>
              <a:t>: echo </a:t>
            </a:r>
            <a:r>
              <a:rPr lang="fr-FR" altLang="zh-CN" dirty="0" smtClean="0"/>
              <a:t>server</a:t>
            </a:r>
          </a:p>
          <a:p>
            <a:pPr lvl="1"/>
            <a:r>
              <a:rPr lang="fr-FR" altLang="zh-CN" dirty="0" smtClean="0"/>
              <a:t>21: ftp server</a:t>
            </a:r>
            <a:endParaRPr lang="fr-FR" altLang="zh-CN" dirty="0"/>
          </a:p>
          <a:p>
            <a:pPr lvl="1"/>
            <a:r>
              <a:rPr lang="fr-FR" altLang="zh-CN" dirty="0" smtClean="0"/>
              <a:t>23</a:t>
            </a:r>
            <a:r>
              <a:rPr lang="fr-FR" altLang="zh-CN" dirty="0"/>
              <a:t>: telnet server</a:t>
            </a:r>
          </a:p>
          <a:p>
            <a:pPr lvl="1"/>
            <a:r>
              <a:rPr lang="fr-FR" altLang="zh-CN" dirty="0" smtClean="0"/>
              <a:t>25</a:t>
            </a:r>
            <a:r>
              <a:rPr lang="fr-FR" altLang="zh-CN" dirty="0"/>
              <a:t>: mail server</a:t>
            </a:r>
          </a:p>
          <a:p>
            <a:pPr lvl="1"/>
            <a:r>
              <a:rPr lang="fr-FR" altLang="zh-CN" dirty="0" smtClean="0"/>
              <a:t>80</a:t>
            </a:r>
            <a:r>
              <a:rPr lang="fr-FR" altLang="zh-CN" dirty="0"/>
              <a:t>: web </a:t>
            </a:r>
            <a:r>
              <a:rPr lang="fr-FR" altLang="zh-CN" dirty="0" smtClean="0"/>
              <a:t>server</a:t>
            </a:r>
            <a:r>
              <a:rPr lang="zh-CN" altLang="en-US" dirty="0" smtClean="0"/>
              <a:t>（</a:t>
            </a:r>
            <a:r>
              <a:rPr lang="en-US" altLang="zh-CN" dirty="0" smtClean="0"/>
              <a:t>http</a:t>
            </a:r>
            <a:r>
              <a:rPr lang="zh-CN" altLang="en-US" dirty="0" smtClean="0"/>
              <a:t>）</a:t>
            </a:r>
            <a:endParaRPr lang="fr-FR" altLang="zh-CN" dirty="0" smtClean="0"/>
          </a:p>
          <a:p>
            <a:pPr lvl="1"/>
            <a:r>
              <a:rPr lang="fr-FR" altLang="zh-CN" dirty="0" smtClean="0"/>
              <a:t>8080</a:t>
            </a:r>
            <a:r>
              <a:rPr lang="zh-CN" altLang="en-US" dirty="0" smtClean="0"/>
              <a:t>：</a:t>
            </a:r>
            <a:r>
              <a:rPr lang="en-US" altLang="zh-CN" dirty="0" smtClean="0"/>
              <a:t>security </a:t>
            </a:r>
            <a:r>
              <a:rPr lang="fr-FR" altLang="zh-CN" dirty="0"/>
              <a:t>web server</a:t>
            </a:r>
            <a:r>
              <a:rPr lang="zh-CN" altLang="en-US" dirty="0"/>
              <a:t>（ </a:t>
            </a:r>
            <a:r>
              <a:rPr lang="en-US" altLang="zh-CN" dirty="0" smtClean="0"/>
              <a:t>https</a:t>
            </a:r>
            <a:r>
              <a:rPr lang="zh-CN" altLang="en-US" dirty="0" smtClean="0"/>
              <a:t>）</a:t>
            </a:r>
            <a:endParaRPr lang="fr-FR" altLang="zh-CN" dirty="0"/>
          </a:p>
          <a:p>
            <a:pPr lvl="1"/>
            <a:endParaRPr lang="zh-CN" altLang="en-US" dirty="0"/>
          </a:p>
        </p:txBody>
      </p:sp>
    </p:spTree>
    <p:extLst>
      <p:ext uri="{BB962C8B-B14F-4D97-AF65-F5344CB8AC3E}">
        <p14:creationId xmlns:p14="http://schemas.microsoft.com/office/powerpoint/2010/main" val="36344115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TCP</a:t>
            </a:r>
            <a:r>
              <a:rPr lang="zh-CN" altLang="en-US" dirty="0" smtClean="0"/>
              <a:t>、</a:t>
            </a:r>
            <a:r>
              <a:rPr lang="en-US" altLang="zh-CN" dirty="0" smtClean="0"/>
              <a:t>UDP</a:t>
            </a:r>
            <a:endParaRPr lang="zh-CN" altLang="en-US" dirty="0"/>
          </a:p>
        </p:txBody>
      </p:sp>
      <p:sp>
        <p:nvSpPr>
          <p:cNvPr id="3" name="内容占位符 2"/>
          <p:cNvSpPr>
            <a:spLocks noGrp="1"/>
          </p:cNvSpPr>
          <p:nvPr>
            <p:ph idx="1"/>
          </p:nvPr>
        </p:nvSpPr>
        <p:spPr/>
        <p:txBody>
          <a:bodyPr/>
          <a:lstStyle/>
          <a:p>
            <a:r>
              <a:rPr lang="en-US" altLang="zh-CN" dirty="0"/>
              <a:t>TCP </a:t>
            </a:r>
            <a:endParaRPr lang="en-US" altLang="zh-CN" dirty="0" smtClean="0"/>
          </a:p>
          <a:p>
            <a:pPr lvl="1"/>
            <a:r>
              <a:rPr lang="en-US" altLang="zh-CN" dirty="0" smtClean="0"/>
              <a:t>Transmission </a:t>
            </a:r>
            <a:r>
              <a:rPr lang="en-US" altLang="zh-CN" dirty="0"/>
              <a:t>Control </a:t>
            </a:r>
            <a:r>
              <a:rPr lang="en-US" altLang="zh-CN" dirty="0" smtClean="0"/>
              <a:t>Protocol</a:t>
            </a:r>
          </a:p>
          <a:p>
            <a:pPr lvl="1"/>
            <a:r>
              <a:rPr lang="zh-CN" altLang="en-US" dirty="0" smtClean="0"/>
              <a:t>点对点</a:t>
            </a:r>
            <a:endParaRPr lang="en-US" altLang="zh-CN" dirty="0" smtClean="0"/>
          </a:p>
          <a:p>
            <a:pPr lvl="1"/>
            <a:r>
              <a:rPr lang="zh-CN" altLang="en-US" dirty="0" smtClean="0"/>
              <a:t>可靠连接</a:t>
            </a:r>
            <a:endParaRPr lang="en-US" altLang="zh-CN" dirty="0" smtClean="0"/>
          </a:p>
          <a:p>
            <a:r>
              <a:rPr lang="en-US" altLang="zh-CN" dirty="0" smtClean="0"/>
              <a:t>UDP</a:t>
            </a:r>
          </a:p>
          <a:p>
            <a:pPr lvl="1"/>
            <a:r>
              <a:rPr lang="en-US" altLang="zh-CN" dirty="0"/>
              <a:t>Unreliable Datagram </a:t>
            </a:r>
            <a:r>
              <a:rPr lang="en-US" altLang="zh-CN" dirty="0" smtClean="0"/>
              <a:t>Protocol</a:t>
            </a:r>
          </a:p>
          <a:p>
            <a:pPr lvl="1"/>
            <a:r>
              <a:rPr lang="zh-CN" altLang="en-US" dirty="0" smtClean="0"/>
              <a:t>无连接（广播）</a:t>
            </a:r>
            <a:endParaRPr lang="en-US" altLang="zh-CN" dirty="0" smtClean="0"/>
          </a:p>
          <a:p>
            <a:pPr lvl="1"/>
            <a:r>
              <a:rPr lang="zh-CN" altLang="en-US" dirty="0" smtClean="0"/>
              <a:t>不可靠连接</a:t>
            </a:r>
            <a:endParaRPr lang="en-US" altLang="zh-CN" dirty="0"/>
          </a:p>
          <a:p>
            <a:endParaRPr lang="zh-CN" altLang="en-US" dirty="0"/>
          </a:p>
        </p:txBody>
      </p:sp>
    </p:spTree>
    <p:extLst>
      <p:ext uri="{BB962C8B-B14F-4D97-AF65-F5344CB8AC3E}">
        <p14:creationId xmlns:p14="http://schemas.microsoft.com/office/powerpoint/2010/main" val="27159257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TCP</a:t>
            </a:r>
            <a:r>
              <a:rPr lang="zh-CN" altLang="en-US" dirty="0" smtClean="0"/>
              <a:t>包结构</a:t>
            </a:r>
            <a:endParaRPr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5563" y="1905000"/>
            <a:ext cx="6325675" cy="4114800"/>
          </a:xfrm>
        </p:spPr>
      </p:pic>
    </p:spTree>
    <p:extLst>
      <p:ext uri="{BB962C8B-B14F-4D97-AF65-F5344CB8AC3E}">
        <p14:creationId xmlns:p14="http://schemas.microsoft.com/office/powerpoint/2010/main" val="16290822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应用层协议</a:t>
            </a:r>
            <a:endParaRPr lang="zh-CN" altLang="en-US" dirty="0"/>
          </a:p>
        </p:txBody>
      </p:sp>
      <p:sp>
        <p:nvSpPr>
          <p:cNvPr id="3" name="内容占位符 2"/>
          <p:cNvSpPr>
            <a:spLocks noGrp="1"/>
          </p:cNvSpPr>
          <p:nvPr>
            <p:ph idx="1"/>
          </p:nvPr>
        </p:nvSpPr>
        <p:spPr>
          <a:xfrm>
            <a:off x="1127448" y="1772816"/>
            <a:ext cx="10363200" cy="4114800"/>
          </a:xfrm>
        </p:spPr>
        <p:txBody>
          <a:bodyPr/>
          <a:lstStyle/>
          <a:p>
            <a:r>
              <a:rPr lang="en-US" altLang="zh-CN" dirty="0" smtClean="0"/>
              <a:t>HTTP</a:t>
            </a:r>
            <a:r>
              <a:rPr lang="zh-CN" altLang="en-US" dirty="0"/>
              <a:t>，</a:t>
            </a:r>
            <a:r>
              <a:rPr lang="en-US" altLang="zh-CN" dirty="0" smtClean="0"/>
              <a:t>Hypertext </a:t>
            </a:r>
            <a:r>
              <a:rPr lang="en-US" altLang="zh-CN" dirty="0"/>
              <a:t>Transfer </a:t>
            </a:r>
            <a:r>
              <a:rPr lang="en-US" altLang="zh-CN" dirty="0" smtClean="0"/>
              <a:t>Protocol</a:t>
            </a:r>
          </a:p>
          <a:p>
            <a:pPr lvl="1"/>
            <a:r>
              <a:rPr lang="en-US" altLang="zh-CN" dirty="0" smtClean="0"/>
              <a:t>HTTPS</a:t>
            </a:r>
            <a:r>
              <a:rPr lang="zh-CN" altLang="en-US" dirty="0" smtClean="0"/>
              <a:t>，</a:t>
            </a:r>
            <a:r>
              <a:rPr lang="en-US" altLang="zh-CN" dirty="0" smtClean="0"/>
              <a:t>Hypertext </a:t>
            </a:r>
            <a:r>
              <a:rPr lang="en-US" altLang="zh-CN" dirty="0"/>
              <a:t>Transfer Protocol over Secure Socket Layer</a:t>
            </a:r>
            <a:r>
              <a:rPr lang="zh-CN" altLang="en-US" dirty="0"/>
              <a:t>，基于</a:t>
            </a:r>
            <a:r>
              <a:rPr lang="en-US" altLang="zh-CN" dirty="0"/>
              <a:t>SSL</a:t>
            </a:r>
            <a:r>
              <a:rPr lang="zh-CN" altLang="en-US" dirty="0"/>
              <a:t>的</a:t>
            </a:r>
            <a:r>
              <a:rPr lang="en-US" altLang="zh-CN" dirty="0"/>
              <a:t>HTTP</a:t>
            </a:r>
          </a:p>
          <a:p>
            <a:r>
              <a:rPr lang="en-US" altLang="zh-CN" dirty="0" smtClean="0"/>
              <a:t>SSH</a:t>
            </a:r>
            <a:r>
              <a:rPr lang="zh-CN" altLang="en-US" dirty="0" smtClean="0"/>
              <a:t>，</a:t>
            </a:r>
            <a:r>
              <a:rPr lang="en-US" altLang="zh-CN" dirty="0" smtClean="0"/>
              <a:t>Secure </a:t>
            </a:r>
            <a:r>
              <a:rPr lang="en-US" altLang="zh-CN" dirty="0"/>
              <a:t>Shell </a:t>
            </a:r>
            <a:r>
              <a:rPr lang="en-US" altLang="zh-CN" dirty="0" smtClean="0"/>
              <a:t>Protocol</a:t>
            </a:r>
          </a:p>
          <a:p>
            <a:r>
              <a:rPr lang="en-US" altLang="zh-CN" dirty="0" smtClean="0"/>
              <a:t>FTP</a:t>
            </a:r>
            <a:r>
              <a:rPr lang="zh-CN" altLang="en-US" dirty="0" smtClean="0"/>
              <a:t>，</a:t>
            </a:r>
            <a:r>
              <a:rPr lang="en-US" altLang="zh-CN" dirty="0" smtClean="0"/>
              <a:t>File </a:t>
            </a:r>
            <a:r>
              <a:rPr lang="en-US" altLang="zh-CN" dirty="0"/>
              <a:t>Transfer </a:t>
            </a:r>
            <a:r>
              <a:rPr lang="en-US" altLang="zh-CN" dirty="0" smtClean="0"/>
              <a:t>Protocol</a:t>
            </a:r>
          </a:p>
          <a:p>
            <a:r>
              <a:rPr lang="en-US" altLang="zh-CN" dirty="0" smtClean="0"/>
              <a:t>Email-related protocols</a:t>
            </a:r>
          </a:p>
          <a:p>
            <a:pPr lvl="1"/>
            <a:r>
              <a:rPr lang="en-US" altLang="zh-CN" dirty="0" smtClean="0"/>
              <a:t>POP</a:t>
            </a:r>
            <a:r>
              <a:rPr lang="zh-CN" altLang="en-US" dirty="0" smtClean="0"/>
              <a:t>，</a:t>
            </a:r>
            <a:r>
              <a:rPr lang="en-US" altLang="zh-CN" dirty="0"/>
              <a:t>Post Office Protocol</a:t>
            </a:r>
            <a:endParaRPr lang="en-US" altLang="zh-CN" dirty="0" smtClean="0"/>
          </a:p>
          <a:p>
            <a:pPr lvl="1"/>
            <a:r>
              <a:rPr lang="en-US" altLang="zh-CN" dirty="0" smtClean="0"/>
              <a:t>IMAP</a:t>
            </a:r>
            <a:r>
              <a:rPr lang="zh-CN" altLang="en-US" dirty="0" smtClean="0"/>
              <a:t>，</a:t>
            </a:r>
            <a:r>
              <a:rPr lang="en-US" altLang="zh-CN" dirty="0"/>
              <a:t>Internet Mail Access Protocol</a:t>
            </a:r>
            <a:endParaRPr lang="en-US" altLang="zh-CN" dirty="0" smtClean="0"/>
          </a:p>
          <a:p>
            <a:pPr lvl="1"/>
            <a:r>
              <a:rPr lang="en-US" altLang="zh-CN" dirty="0" smtClean="0"/>
              <a:t>SMTP</a:t>
            </a:r>
            <a:r>
              <a:rPr lang="zh-CN" altLang="en-US" dirty="0" smtClean="0"/>
              <a:t>，</a:t>
            </a:r>
            <a:r>
              <a:rPr lang="en-US" altLang="zh-CN" dirty="0"/>
              <a:t>Simple Mail Transfer Protocol</a:t>
            </a:r>
          </a:p>
          <a:p>
            <a:r>
              <a:rPr lang="en-US" altLang="zh-CN" dirty="0" smtClean="0"/>
              <a:t>DNS</a:t>
            </a:r>
            <a:r>
              <a:rPr lang="zh-CN" altLang="en-US" dirty="0"/>
              <a:t>，</a:t>
            </a:r>
            <a:r>
              <a:rPr lang="en-US" altLang="zh-CN" dirty="0" smtClean="0"/>
              <a:t>Domain </a:t>
            </a:r>
            <a:r>
              <a:rPr lang="en-US" altLang="zh-CN" dirty="0"/>
              <a:t>Name </a:t>
            </a:r>
            <a:r>
              <a:rPr lang="en-US" altLang="zh-CN" dirty="0" smtClean="0"/>
              <a:t>System</a:t>
            </a:r>
            <a:endParaRPr lang="zh-CN" altLang="en-US" dirty="0"/>
          </a:p>
        </p:txBody>
      </p:sp>
    </p:spTree>
    <p:extLst>
      <p:ext uri="{BB962C8B-B14F-4D97-AF65-F5344CB8AC3E}">
        <p14:creationId xmlns:p14="http://schemas.microsoft.com/office/powerpoint/2010/main" val="23558640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HTTP</a:t>
            </a:r>
            <a:endParaRPr lang="zh-CN" altLang="en-US" dirty="0"/>
          </a:p>
        </p:txBody>
      </p:sp>
      <p:sp>
        <p:nvSpPr>
          <p:cNvPr id="3" name="内容占位符 2"/>
          <p:cNvSpPr>
            <a:spLocks noGrp="1"/>
          </p:cNvSpPr>
          <p:nvPr>
            <p:ph idx="1"/>
          </p:nvPr>
        </p:nvSpPr>
        <p:spPr/>
        <p:txBody>
          <a:bodyPr/>
          <a:lstStyle/>
          <a:p>
            <a:r>
              <a:rPr lang="zh-CN" altLang="en-US" dirty="0"/>
              <a:t>超文本传输</a:t>
            </a:r>
            <a:r>
              <a:rPr lang="zh-CN" altLang="en-US" dirty="0" smtClean="0"/>
              <a:t>协议，</a:t>
            </a:r>
            <a:r>
              <a:rPr lang="en-US" altLang="zh-CN" dirty="0" err="1" smtClean="0"/>
              <a:t>HyperText</a:t>
            </a:r>
            <a:r>
              <a:rPr lang="en-US" altLang="zh-CN" dirty="0" smtClean="0"/>
              <a:t> </a:t>
            </a:r>
            <a:r>
              <a:rPr lang="en-US" altLang="zh-CN" dirty="0"/>
              <a:t>Transfer </a:t>
            </a:r>
            <a:r>
              <a:rPr lang="en-US" altLang="zh-CN" dirty="0" smtClean="0"/>
              <a:t>Protocol</a:t>
            </a:r>
          </a:p>
          <a:p>
            <a:r>
              <a:rPr lang="zh-CN" altLang="en-US" dirty="0" smtClean="0"/>
              <a:t>应用层协议，</a:t>
            </a:r>
            <a:r>
              <a:rPr lang="en-US" altLang="zh-CN" dirty="0" smtClean="0"/>
              <a:t>IETF</a:t>
            </a:r>
            <a:r>
              <a:rPr lang="zh-CN" altLang="en-US" dirty="0"/>
              <a:t>制定的国际化</a:t>
            </a:r>
            <a:r>
              <a:rPr lang="zh-CN" altLang="en-US" dirty="0" smtClean="0"/>
              <a:t>标准，</a:t>
            </a:r>
            <a:r>
              <a:rPr lang="zh-CN" altLang="en-US" dirty="0"/>
              <a:t>最新版本</a:t>
            </a:r>
            <a:r>
              <a:rPr lang="en-US" altLang="zh-CN" dirty="0" smtClean="0"/>
              <a:t>1.1</a:t>
            </a:r>
            <a:r>
              <a:rPr lang="zh-CN" altLang="en-US" dirty="0" smtClean="0"/>
              <a:t>（</a:t>
            </a:r>
            <a:r>
              <a:rPr lang="en-US" altLang="zh-CN" dirty="0" smtClean="0"/>
              <a:t>RFC 2616</a:t>
            </a:r>
            <a:r>
              <a:rPr lang="zh-CN" altLang="en-US" dirty="0" smtClean="0"/>
              <a:t>），</a:t>
            </a:r>
            <a:r>
              <a:rPr lang="en-US" altLang="zh-CN" dirty="0" smtClean="0"/>
              <a:t>W3C</a:t>
            </a:r>
            <a:r>
              <a:rPr lang="zh-CN" altLang="en-US" dirty="0" smtClean="0"/>
              <a:t>也参与了标准制定</a:t>
            </a:r>
            <a:endParaRPr lang="en-US" altLang="zh-CN" dirty="0" smtClean="0"/>
          </a:p>
          <a:p>
            <a:r>
              <a:rPr lang="zh-CN" altLang="en-US" dirty="0"/>
              <a:t>主要</a:t>
            </a:r>
            <a:r>
              <a:rPr lang="zh-CN" altLang="en-US" dirty="0" smtClean="0"/>
              <a:t>特点</a:t>
            </a:r>
            <a:endParaRPr lang="en-US" altLang="zh-CN" dirty="0"/>
          </a:p>
          <a:p>
            <a:pPr lvl="1"/>
            <a:r>
              <a:rPr lang="zh-CN" altLang="en-US" dirty="0"/>
              <a:t>简单快速、单连接</a:t>
            </a:r>
            <a:endParaRPr lang="en-US" altLang="zh-CN" dirty="0"/>
          </a:p>
          <a:p>
            <a:pPr lvl="1"/>
            <a:r>
              <a:rPr lang="zh-CN" altLang="en-US" dirty="0"/>
              <a:t>内容协商</a:t>
            </a:r>
            <a:endParaRPr lang="en-US" altLang="zh-CN" dirty="0"/>
          </a:p>
          <a:p>
            <a:pPr lvl="1"/>
            <a:r>
              <a:rPr lang="zh-CN" altLang="en-US" dirty="0"/>
              <a:t>可扩充性</a:t>
            </a:r>
            <a:endParaRPr lang="en-US" altLang="zh-CN" dirty="0"/>
          </a:p>
          <a:p>
            <a:pPr lvl="1"/>
            <a:r>
              <a:rPr lang="zh-CN" altLang="en-US" dirty="0"/>
              <a:t>无持久性连接</a:t>
            </a:r>
            <a:r>
              <a:rPr lang="en-US" altLang="zh-CN" dirty="0"/>
              <a:t>*</a:t>
            </a:r>
          </a:p>
          <a:p>
            <a:pPr lvl="1"/>
            <a:r>
              <a:rPr lang="zh-CN" altLang="en-US" dirty="0"/>
              <a:t>无状态</a:t>
            </a:r>
          </a:p>
          <a:p>
            <a:endParaRPr lang="en-US" altLang="zh-CN" dirty="0" smtClean="0"/>
          </a:p>
          <a:p>
            <a:endParaRPr lang="zh-CN" altLang="en-US" dirty="0"/>
          </a:p>
        </p:txBody>
      </p:sp>
    </p:spTree>
    <p:extLst>
      <p:ext uri="{BB962C8B-B14F-4D97-AF65-F5344CB8AC3E}">
        <p14:creationId xmlns:p14="http://schemas.microsoft.com/office/powerpoint/2010/main" val="30436366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饼形 89"/>
          <p:cNvSpPr/>
          <p:nvPr/>
        </p:nvSpPr>
        <p:spPr>
          <a:xfrm>
            <a:off x="2715125" y="-19071"/>
            <a:ext cx="6809873" cy="6809873"/>
          </a:xfrm>
          <a:prstGeom prst="pie">
            <a:avLst>
              <a:gd name="adj1" fmla="val 7250823"/>
              <a:gd name="adj2" fmla="val 9050336"/>
            </a:avLst>
          </a:prstGeom>
          <a:solidFill>
            <a:srgbClr val="FFCCF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tx1"/>
              </a:solidFill>
            </a:endParaRPr>
          </a:p>
        </p:txBody>
      </p:sp>
      <p:sp>
        <p:nvSpPr>
          <p:cNvPr id="89" name="饼形 88"/>
          <p:cNvSpPr/>
          <p:nvPr/>
        </p:nvSpPr>
        <p:spPr>
          <a:xfrm>
            <a:off x="2715126" y="-26943"/>
            <a:ext cx="6809873" cy="6809873"/>
          </a:xfrm>
          <a:prstGeom prst="pie">
            <a:avLst>
              <a:gd name="adj1" fmla="val 16193057"/>
              <a:gd name="adj2" fmla="val 19811401"/>
            </a:avLst>
          </a:prstGeom>
          <a:solidFill>
            <a:schemeClr val="accent5">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32" name="饼形 31"/>
          <p:cNvSpPr/>
          <p:nvPr/>
        </p:nvSpPr>
        <p:spPr>
          <a:xfrm>
            <a:off x="2715127" y="-11198"/>
            <a:ext cx="6809873" cy="6809873"/>
          </a:xfrm>
          <a:prstGeom prst="pie">
            <a:avLst>
              <a:gd name="adj1" fmla="val 987"/>
              <a:gd name="adj2" fmla="val 1770114"/>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33" name="饼形 32"/>
          <p:cNvSpPr/>
          <p:nvPr/>
        </p:nvSpPr>
        <p:spPr>
          <a:xfrm>
            <a:off x="2715127" y="-11198"/>
            <a:ext cx="6809873" cy="6809873"/>
          </a:xfrm>
          <a:prstGeom prst="pie">
            <a:avLst>
              <a:gd name="adj1" fmla="val 1776740"/>
              <a:gd name="adj2" fmla="val 5405713"/>
            </a:avLst>
          </a:prstGeom>
          <a:solidFill>
            <a:schemeClr val="accent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35" name="饼形 34"/>
          <p:cNvSpPr/>
          <p:nvPr/>
        </p:nvSpPr>
        <p:spPr>
          <a:xfrm>
            <a:off x="2715127" y="-11198"/>
            <a:ext cx="6809873" cy="6809873"/>
          </a:xfrm>
          <a:prstGeom prst="pie">
            <a:avLst>
              <a:gd name="adj1" fmla="val 16193057"/>
              <a:gd name="adj2" fmla="val 18063600"/>
            </a:avLst>
          </a:prstGeom>
          <a:solidFill>
            <a:srgbClr val="E8EEF8"/>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36" name="饼形 35"/>
          <p:cNvSpPr/>
          <p:nvPr/>
        </p:nvSpPr>
        <p:spPr>
          <a:xfrm>
            <a:off x="2715127" y="-11198"/>
            <a:ext cx="6809873" cy="6809873"/>
          </a:xfrm>
          <a:prstGeom prst="pie">
            <a:avLst>
              <a:gd name="adj1" fmla="val 12593894"/>
              <a:gd name="adj2" fmla="val 16196542"/>
            </a:avLst>
          </a:prstGeom>
          <a:solidFill>
            <a:srgbClr val="E8E8E8"/>
          </a:solidFill>
          <a:ln>
            <a:solidFill>
              <a:schemeClr val="accent5">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tx1"/>
              </a:solidFill>
            </a:endParaRPr>
          </a:p>
        </p:txBody>
      </p:sp>
      <p:sp>
        <p:nvSpPr>
          <p:cNvPr id="37" name="饼形 36"/>
          <p:cNvSpPr/>
          <p:nvPr/>
        </p:nvSpPr>
        <p:spPr>
          <a:xfrm>
            <a:off x="2715127" y="-11198"/>
            <a:ext cx="6809873" cy="6809873"/>
          </a:xfrm>
          <a:prstGeom prst="pie">
            <a:avLst>
              <a:gd name="adj1" fmla="val 5398853"/>
              <a:gd name="adj2" fmla="val 7270608"/>
            </a:avLst>
          </a:prstGeom>
          <a:solidFill>
            <a:srgbClr val="FF9999"/>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tx1"/>
              </a:solidFill>
            </a:endParaRPr>
          </a:p>
        </p:txBody>
      </p:sp>
      <p:sp>
        <p:nvSpPr>
          <p:cNvPr id="38" name="饼形 37"/>
          <p:cNvSpPr/>
          <p:nvPr/>
        </p:nvSpPr>
        <p:spPr>
          <a:xfrm>
            <a:off x="2715127" y="-11198"/>
            <a:ext cx="6809873" cy="6809873"/>
          </a:xfrm>
          <a:prstGeom prst="pie">
            <a:avLst>
              <a:gd name="adj1" fmla="val 9040131"/>
              <a:gd name="adj2" fmla="val 12597260"/>
            </a:avLst>
          </a:prstGeom>
          <a:solidFill>
            <a:srgbClr val="DBB7F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34" name="饼形 33"/>
          <p:cNvSpPr/>
          <p:nvPr/>
        </p:nvSpPr>
        <p:spPr>
          <a:xfrm>
            <a:off x="2715127" y="-11198"/>
            <a:ext cx="6809873" cy="6809873"/>
          </a:xfrm>
          <a:prstGeom prst="pie">
            <a:avLst>
              <a:gd name="adj1" fmla="val 19812077"/>
              <a:gd name="adj2" fmla="val 21599750"/>
            </a:avLst>
          </a:prstGeom>
          <a:solidFill>
            <a:srgbClr val="D2ECB6"/>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9" name="饼形 8"/>
          <p:cNvSpPr/>
          <p:nvPr/>
        </p:nvSpPr>
        <p:spPr>
          <a:xfrm>
            <a:off x="3885816" y="1159492"/>
            <a:ext cx="4468495" cy="4468495"/>
          </a:xfrm>
          <a:prstGeom prst="pie">
            <a:avLst>
              <a:gd name="adj1" fmla="val 987"/>
              <a:gd name="adj2" fmla="val 1770114"/>
            </a:avLst>
          </a:prstGeom>
          <a:solidFill>
            <a:schemeClr val="accent4">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11" name="饼形 10"/>
          <p:cNvSpPr/>
          <p:nvPr/>
        </p:nvSpPr>
        <p:spPr>
          <a:xfrm>
            <a:off x="3885816" y="1159492"/>
            <a:ext cx="4468495" cy="4468495"/>
          </a:xfrm>
          <a:prstGeom prst="pie">
            <a:avLst>
              <a:gd name="adj1" fmla="val 1776740"/>
              <a:gd name="adj2" fmla="val 5405713"/>
            </a:avLst>
          </a:prstGeom>
          <a:solidFill>
            <a:schemeClr val="accent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12" name="饼形 11"/>
          <p:cNvSpPr/>
          <p:nvPr/>
        </p:nvSpPr>
        <p:spPr>
          <a:xfrm>
            <a:off x="3885816" y="1159492"/>
            <a:ext cx="4468495" cy="4468495"/>
          </a:xfrm>
          <a:prstGeom prst="pie">
            <a:avLst>
              <a:gd name="adj1" fmla="val 19812077"/>
              <a:gd name="adj2" fmla="val 21599750"/>
            </a:avLst>
          </a:prstGeom>
          <a:solidFill>
            <a:srgbClr val="A7D971"/>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13" name="饼形 12"/>
          <p:cNvSpPr/>
          <p:nvPr/>
        </p:nvSpPr>
        <p:spPr>
          <a:xfrm>
            <a:off x="3885816" y="1159492"/>
            <a:ext cx="4468495" cy="4468495"/>
          </a:xfrm>
          <a:prstGeom prst="pie">
            <a:avLst>
              <a:gd name="adj1" fmla="val 16193057"/>
              <a:gd name="adj2" fmla="val 19811401"/>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14" name="饼形 13"/>
          <p:cNvSpPr/>
          <p:nvPr/>
        </p:nvSpPr>
        <p:spPr>
          <a:xfrm>
            <a:off x="3885816" y="1159492"/>
            <a:ext cx="4468495" cy="4468495"/>
          </a:xfrm>
          <a:prstGeom prst="pie">
            <a:avLst>
              <a:gd name="adj1" fmla="val 12593894"/>
              <a:gd name="adj2" fmla="val 16196542"/>
            </a:avLst>
          </a:prstGeom>
          <a:solidFill>
            <a:schemeClr val="accent5">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tx1"/>
              </a:solidFill>
            </a:endParaRPr>
          </a:p>
        </p:txBody>
      </p:sp>
      <p:sp>
        <p:nvSpPr>
          <p:cNvPr id="15" name="饼形 14"/>
          <p:cNvSpPr/>
          <p:nvPr/>
        </p:nvSpPr>
        <p:spPr>
          <a:xfrm>
            <a:off x="3885816" y="1159492"/>
            <a:ext cx="4468495" cy="4468495"/>
          </a:xfrm>
          <a:prstGeom prst="pie">
            <a:avLst>
              <a:gd name="adj1" fmla="val 5398853"/>
              <a:gd name="adj2" fmla="val 9050336"/>
            </a:avLst>
          </a:prstGeom>
          <a:solidFill>
            <a:srgbClr val="FF99F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err="1" smtClean="0">
                <a:solidFill>
                  <a:schemeClr val="tx1"/>
                </a:solidFill>
              </a:rPr>
              <a:t>renyi</a:t>
            </a:r>
            <a:endParaRPr lang="zh-CN" altLang="en-US" dirty="0">
              <a:solidFill>
                <a:schemeClr val="tx1"/>
              </a:solidFill>
            </a:endParaRPr>
          </a:p>
        </p:txBody>
      </p:sp>
      <p:sp>
        <p:nvSpPr>
          <p:cNvPr id="16" name="饼形 15"/>
          <p:cNvSpPr/>
          <p:nvPr/>
        </p:nvSpPr>
        <p:spPr>
          <a:xfrm>
            <a:off x="3885816" y="1159492"/>
            <a:ext cx="4468495" cy="4468495"/>
          </a:xfrm>
          <a:prstGeom prst="pie">
            <a:avLst>
              <a:gd name="adj1" fmla="val 9040131"/>
              <a:gd name="adj2" fmla="val 12597260"/>
            </a:avLst>
          </a:prstGeom>
          <a:solidFill>
            <a:srgbClr val="CC99F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solidFill>
            </a:endParaRPr>
          </a:p>
        </p:txBody>
      </p:sp>
      <p:sp>
        <p:nvSpPr>
          <p:cNvPr id="10" name="椭圆 9"/>
          <p:cNvSpPr/>
          <p:nvPr/>
        </p:nvSpPr>
        <p:spPr>
          <a:xfrm>
            <a:off x="5019174" y="2292850"/>
            <a:ext cx="2201779" cy="220177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2800" dirty="0"/>
              <a:t>One Web</a:t>
            </a:r>
            <a:endParaRPr lang="zh-CN" altLang="en-US" sz="2800" dirty="0"/>
          </a:p>
        </p:txBody>
      </p:sp>
      <p:sp>
        <p:nvSpPr>
          <p:cNvPr id="17" name="文本框 16"/>
          <p:cNvSpPr txBox="1"/>
          <p:nvPr/>
        </p:nvSpPr>
        <p:spPr>
          <a:xfrm>
            <a:off x="4658189" y="4612498"/>
            <a:ext cx="1338828" cy="369332"/>
          </a:xfrm>
          <a:prstGeom prst="rect">
            <a:avLst/>
          </a:prstGeom>
          <a:noFill/>
        </p:spPr>
        <p:txBody>
          <a:bodyPr wrap="none" rtlCol="0">
            <a:spAutoFit/>
          </a:bodyPr>
          <a:lstStyle/>
          <a:p>
            <a:r>
              <a:rPr lang="zh-CN" altLang="en-US" dirty="0" smtClean="0"/>
              <a:t>任意接收者</a:t>
            </a:r>
            <a:endParaRPr lang="zh-CN" altLang="en-US" dirty="0"/>
          </a:p>
        </p:txBody>
      </p:sp>
      <p:sp>
        <p:nvSpPr>
          <p:cNvPr id="18" name="文本框 17"/>
          <p:cNvSpPr txBox="1"/>
          <p:nvPr/>
        </p:nvSpPr>
        <p:spPr>
          <a:xfrm>
            <a:off x="3891575" y="3214832"/>
            <a:ext cx="1107996" cy="369332"/>
          </a:xfrm>
          <a:prstGeom prst="rect">
            <a:avLst/>
          </a:prstGeom>
          <a:noFill/>
        </p:spPr>
        <p:txBody>
          <a:bodyPr wrap="none" rtlCol="0">
            <a:spAutoFit/>
          </a:bodyPr>
          <a:lstStyle/>
          <a:p>
            <a:r>
              <a:rPr lang="zh-CN" altLang="en-US" dirty="0" smtClean="0"/>
              <a:t>任意设备</a:t>
            </a:r>
            <a:endParaRPr lang="zh-CN" altLang="en-US" dirty="0"/>
          </a:p>
        </p:txBody>
      </p:sp>
      <p:sp>
        <p:nvSpPr>
          <p:cNvPr id="19" name="文本框 18"/>
          <p:cNvSpPr txBox="1"/>
          <p:nvPr/>
        </p:nvSpPr>
        <p:spPr>
          <a:xfrm>
            <a:off x="4773605" y="1820710"/>
            <a:ext cx="1107996" cy="369332"/>
          </a:xfrm>
          <a:prstGeom prst="rect">
            <a:avLst/>
          </a:prstGeom>
          <a:noFill/>
        </p:spPr>
        <p:txBody>
          <a:bodyPr wrap="none" rtlCol="0">
            <a:spAutoFit/>
          </a:bodyPr>
          <a:lstStyle/>
          <a:p>
            <a:r>
              <a:rPr lang="zh-CN" altLang="en-US" dirty="0" smtClean="0"/>
              <a:t>任意平台</a:t>
            </a:r>
            <a:endParaRPr lang="zh-CN" altLang="en-US" dirty="0"/>
          </a:p>
        </p:txBody>
      </p:sp>
      <p:sp>
        <p:nvSpPr>
          <p:cNvPr id="20" name="文本框 19"/>
          <p:cNvSpPr txBox="1"/>
          <p:nvPr/>
        </p:nvSpPr>
        <p:spPr>
          <a:xfrm>
            <a:off x="6312101" y="1820710"/>
            <a:ext cx="1107996" cy="369332"/>
          </a:xfrm>
          <a:prstGeom prst="rect">
            <a:avLst/>
          </a:prstGeom>
          <a:noFill/>
        </p:spPr>
        <p:txBody>
          <a:bodyPr wrap="none" rtlCol="0">
            <a:spAutoFit/>
          </a:bodyPr>
          <a:lstStyle/>
          <a:p>
            <a:r>
              <a:rPr lang="zh-CN" altLang="en-US" dirty="0" smtClean="0"/>
              <a:t>任意语言</a:t>
            </a:r>
            <a:endParaRPr lang="zh-CN" altLang="en-US" dirty="0"/>
          </a:p>
        </p:txBody>
      </p:sp>
      <p:sp>
        <p:nvSpPr>
          <p:cNvPr id="21" name="文本框 20"/>
          <p:cNvSpPr txBox="1"/>
          <p:nvPr/>
        </p:nvSpPr>
        <p:spPr>
          <a:xfrm>
            <a:off x="7214031" y="2813084"/>
            <a:ext cx="1107996" cy="369332"/>
          </a:xfrm>
          <a:prstGeom prst="rect">
            <a:avLst/>
          </a:prstGeom>
          <a:noFill/>
        </p:spPr>
        <p:txBody>
          <a:bodyPr wrap="none" rtlCol="0">
            <a:spAutoFit/>
          </a:bodyPr>
          <a:lstStyle/>
          <a:p>
            <a:r>
              <a:rPr lang="zh-CN" altLang="en-US" dirty="0" smtClean="0"/>
              <a:t>任意时间</a:t>
            </a:r>
            <a:endParaRPr lang="zh-CN" altLang="en-US" dirty="0"/>
          </a:p>
        </p:txBody>
      </p:sp>
      <p:sp>
        <p:nvSpPr>
          <p:cNvPr id="22" name="文本框 21"/>
          <p:cNvSpPr txBox="1"/>
          <p:nvPr/>
        </p:nvSpPr>
        <p:spPr>
          <a:xfrm>
            <a:off x="7214031" y="3615717"/>
            <a:ext cx="1107996" cy="369332"/>
          </a:xfrm>
          <a:prstGeom prst="rect">
            <a:avLst/>
          </a:prstGeom>
          <a:noFill/>
        </p:spPr>
        <p:txBody>
          <a:bodyPr wrap="none" rtlCol="0">
            <a:spAutoFit/>
          </a:bodyPr>
          <a:lstStyle/>
          <a:p>
            <a:r>
              <a:rPr lang="zh-CN" altLang="en-US" dirty="0" smtClean="0"/>
              <a:t>任意地点</a:t>
            </a:r>
            <a:endParaRPr lang="zh-CN" altLang="en-US" dirty="0"/>
          </a:p>
        </p:txBody>
      </p:sp>
      <p:sp>
        <p:nvSpPr>
          <p:cNvPr id="23" name="文本框 22"/>
          <p:cNvSpPr txBox="1"/>
          <p:nvPr/>
        </p:nvSpPr>
        <p:spPr>
          <a:xfrm>
            <a:off x="6201584" y="4608955"/>
            <a:ext cx="1569660" cy="369332"/>
          </a:xfrm>
          <a:prstGeom prst="rect">
            <a:avLst/>
          </a:prstGeom>
          <a:noFill/>
        </p:spPr>
        <p:txBody>
          <a:bodyPr wrap="none" rtlCol="0">
            <a:spAutoFit/>
          </a:bodyPr>
          <a:lstStyle/>
          <a:p>
            <a:r>
              <a:rPr lang="zh-CN" altLang="en-US" dirty="0" smtClean="0"/>
              <a:t>任意信息来源</a:t>
            </a:r>
            <a:endParaRPr lang="zh-CN" altLang="en-US" dirty="0"/>
          </a:p>
        </p:txBody>
      </p:sp>
      <p:sp>
        <p:nvSpPr>
          <p:cNvPr id="39" name="文本框 38"/>
          <p:cNvSpPr txBox="1"/>
          <p:nvPr/>
        </p:nvSpPr>
        <p:spPr>
          <a:xfrm>
            <a:off x="3864199" y="4634771"/>
            <a:ext cx="389850" cy="338554"/>
          </a:xfrm>
          <a:prstGeom prst="rect">
            <a:avLst/>
          </a:prstGeom>
          <a:noFill/>
        </p:spPr>
        <p:txBody>
          <a:bodyPr wrap="none" rtlCol="0">
            <a:spAutoFit/>
          </a:bodyPr>
          <a:lstStyle/>
          <a:p>
            <a:r>
              <a:rPr lang="zh-CN" altLang="en-US" sz="1600" dirty="0"/>
              <a:t>人</a:t>
            </a:r>
          </a:p>
        </p:txBody>
      </p:sp>
      <p:sp>
        <p:nvSpPr>
          <p:cNvPr id="47" name="文本框 46"/>
          <p:cNvSpPr txBox="1"/>
          <p:nvPr/>
        </p:nvSpPr>
        <p:spPr>
          <a:xfrm>
            <a:off x="4019369" y="982640"/>
            <a:ext cx="720069" cy="338554"/>
          </a:xfrm>
          <a:prstGeom prst="rect">
            <a:avLst/>
          </a:prstGeom>
          <a:noFill/>
        </p:spPr>
        <p:txBody>
          <a:bodyPr wrap="none" rtlCol="0">
            <a:spAutoFit/>
          </a:bodyPr>
          <a:lstStyle/>
          <a:p>
            <a:r>
              <a:rPr lang="en-US" altLang="zh-CN" sz="1600" dirty="0"/>
              <a:t>Safari</a:t>
            </a:r>
            <a:endParaRPr lang="zh-CN" altLang="en-US" sz="1600" dirty="0"/>
          </a:p>
        </p:txBody>
      </p:sp>
      <p:sp>
        <p:nvSpPr>
          <p:cNvPr id="48" name="文本框 47"/>
          <p:cNvSpPr txBox="1"/>
          <p:nvPr/>
        </p:nvSpPr>
        <p:spPr>
          <a:xfrm>
            <a:off x="3786885" y="5521736"/>
            <a:ext cx="800219" cy="338554"/>
          </a:xfrm>
          <a:prstGeom prst="rect">
            <a:avLst/>
          </a:prstGeom>
          <a:noFill/>
        </p:spPr>
        <p:txBody>
          <a:bodyPr wrap="none" rtlCol="0">
            <a:spAutoFit/>
          </a:bodyPr>
          <a:lstStyle/>
          <a:p>
            <a:r>
              <a:rPr lang="zh-CN" altLang="en-US" sz="1600" dirty="0"/>
              <a:t>残疾人</a:t>
            </a:r>
          </a:p>
        </p:txBody>
      </p:sp>
      <p:sp>
        <p:nvSpPr>
          <p:cNvPr id="49" name="文本框 48"/>
          <p:cNvSpPr txBox="1"/>
          <p:nvPr/>
        </p:nvSpPr>
        <p:spPr>
          <a:xfrm>
            <a:off x="4827443" y="5485001"/>
            <a:ext cx="595035" cy="338554"/>
          </a:xfrm>
          <a:prstGeom prst="rect">
            <a:avLst/>
          </a:prstGeom>
          <a:noFill/>
        </p:spPr>
        <p:txBody>
          <a:bodyPr wrap="none" rtlCol="0">
            <a:spAutoFit/>
          </a:bodyPr>
          <a:lstStyle/>
          <a:p>
            <a:r>
              <a:rPr lang="zh-CN" altLang="en-US" sz="1600" dirty="0"/>
              <a:t>程序</a:t>
            </a:r>
          </a:p>
        </p:txBody>
      </p:sp>
      <p:sp>
        <p:nvSpPr>
          <p:cNvPr id="50" name="文本框 49"/>
          <p:cNvSpPr txBox="1"/>
          <p:nvPr/>
        </p:nvSpPr>
        <p:spPr>
          <a:xfrm>
            <a:off x="4927494" y="6100674"/>
            <a:ext cx="800219" cy="338554"/>
          </a:xfrm>
          <a:prstGeom prst="rect">
            <a:avLst/>
          </a:prstGeom>
          <a:noFill/>
        </p:spPr>
        <p:txBody>
          <a:bodyPr wrap="none" rtlCol="0">
            <a:spAutoFit/>
          </a:bodyPr>
          <a:lstStyle/>
          <a:p>
            <a:r>
              <a:rPr lang="zh-CN" altLang="en-US" sz="1600" dirty="0"/>
              <a:t>浏览器</a:t>
            </a:r>
          </a:p>
        </p:txBody>
      </p:sp>
      <p:sp>
        <p:nvSpPr>
          <p:cNvPr id="51" name="文本框 50"/>
          <p:cNvSpPr txBox="1"/>
          <p:nvPr/>
        </p:nvSpPr>
        <p:spPr>
          <a:xfrm>
            <a:off x="4598938" y="5801827"/>
            <a:ext cx="1005403" cy="338554"/>
          </a:xfrm>
          <a:prstGeom prst="rect">
            <a:avLst/>
          </a:prstGeom>
          <a:noFill/>
        </p:spPr>
        <p:txBody>
          <a:bodyPr wrap="none" rtlCol="0">
            <a:spAutoFit/>
          </a:bodyPr>
          <a:lstStyle/>
          <a:p>
            <a:r>
              <a:rPr lang="zh-CN" altLang="en-US" sz="1600" dirty="0"/>
              <a:t>搜索引擎</a:t>
            </a:r>
          </a:p>
        </p:txBody>
      </p:sp>
      <p:sp>
        <p:nvSpPr>
          <p:cNvPr id="52" name="文本框 51"/>
          <p:cNvSpPr txBox="1"/>
          <p:nvPr/>
        </p:nvSpPr>
        <p:spPr>
          <a:xfrm>
            <a:off x="5068599" y="6399521"/>
            <a:ext cx="1005403" cy="338554"/>
          </a:xfrm>
          <a:prstGeom prst="rect">
            <a:avLst/>
          </a:prstGeom>
          <a:noFill/>
        </p:spPr>
        <p:txBody>
          <a:bodyPr wrap="none" rtlCol="0">
            <a:spAutoFit/>
          </a:bodyPr>
          <a:lstStyle/>
          <a:p>
            <a:r>
              <a:rPr lang="zh-CN" altLang="en-US" sz="1600" dirty="0"/>
              <a:t>应用程序</a:t>
            </a:r>
          </a:p>
        </p:txBody>
      </p:sp>
      <p:sp>
        <p:nvSpPr>
          <p:cNvPr id="53" name="文本框 52"/>
          <p:cNvSpPr txBox="1"/>
          <p:nvPr/>
        </p:nvSpPr>
        <p:spPr>
          <a:xfrm>
            <a:off x="3067917" y="2088278"/>
            <a:ext cx="468398" cy="338554"/>
          </a:xfrm>
          <a:prstGeom prst="rect">
            <a:avLst/>
          </a:prstGeom>
          <a:noFill/>
        </p:spPr>
        <p:txBody>
          <a:bodyPr wrap="none" rtlCol="0">
            <a:spAutoFit/>
          </a:bodyPr>
          <a:lstStyle/>
          <a:p>
            <a:r>
              <a:rPr lang="en-US" altLang="zh-CN" sz="1600" dirty="0"/>
              <a:t>PC</a:t>
            </a:r>
            <a:endParaRPr lang="zh-CN" altLang="en-US" sz="1600" dirty="0"/>
          </a:p>
        </p:txBody>
      </p:sp>
      <p:sp>
        <p:nvSpPr>
          <p:cNvPr id="54" name="文本框 53"/>
          <p:cNvSpPr txBox="1"/>
          <p:nvPr/>
        </p:nvSpPr>
        <p:spPr>
          <a:xfrm>
            <a:off x="2830947" y="2533255"/>
            <a:ext cx="1005403" cy="338554"/>
          </a:xfrm>
          <a:prstGeom prst="rect">
            <a:avLst/>
          </a:prstGeom>
          <a:noFill/>
        </p:spPr>
        <p:txBody>
          <a:bodyPr wrap="none" rtlCol="0">
            <a:spAutoFit/>
          </a:bodyPr>
          <a:lstStyle/>
          <a:p>
            <a:r>
              <a:rPr lang="zh-CN" altLang="en-US" sz="1600" dirty="0"/>
              <a:t>移动终端</a:t>
            </a:r>
          </a:p>
        </p:txBody>
      </p:sp>
      <p:sp>
        <p:nvSpPr>
          <p:cNvPr id="55" name="文本框 54"/>
          <p:cNvSpPr txBox="1"/>
          <p:nvPr/>
        </p:nvSpPr>
        <p:spPr>
          <a:xfrm>
            <a:off x="2943798" y="3039440"/>
            <a:ext cx="595035" cy="338554"/>
          </a:xfrm>
          <a:prstGeom prst="rect">
            <a:avLst/>
          </a:prstGeom>
          <a:noFill/>
        </p:spPr>
        <p:txBody>
          <a:bodyPr wrap="none" rtlCol="0">
            <a:spAutoFit/>
          </a:bodyPr>
          <a:lstStyle/>
          <a:p>
            <a:r>
              <a:rPr lang="zh-CN" altLang="en-US" sz="1600" dirty="0"/>
              <a:t>电视</a:t>
            </a:r>
          </a:p>
        </p:txBody>
      </p:sp>
      <p:sp>
        <p:nvSpPr>
          <p:cNvPr id="56" name="文本框 55"/>
          <p:cNvSpPr txBox="1"/>
          <p:nvPr/>
        </p:nvSpPr>
        <p:spPr>
          <a:xfrm>
            <a:off x="2863164" y="3476502"/>
            <a:ext cx="800219" cy="338554"/>
          </a:xfrm>
          <a:prstGeom prst="rect">
            <a:avLst/>
          </a:prstGeom>
          <a:noFill/>
        </p:spPr>
        <p:txBody>
          <a:bodyPr wrap="none" rtlCol="0">
            <a:spAutoFit/>
          </a:bodyPr>
          <a:lstStyle/>
          <a:p>
            <a:r>
              <a:rPr lang="zh-CN" altLang="en-US" sz="1600" dirty="0"/>
              <a:t>游戏机</a:t>
            </a:r>
          </a:p>
        </p:txBody>
      </p:sp>
      <p:sp>
        <p:nvSpPr>
          <p:cNvPr id="57" name="文本框 56"/>
          <p:cNvSpPr txBox="1"/>
          <p:nvPr/>
        </p:nvSpPr>
        <p:spPr>
          <a:xfrm>
            <a:off x="3021620" y="3842773"/>
            <a:ext cx="595035" cy="338554"/>
          </a:xfrm>
          <a:prstGeom prst="rect">
            <a:avLst/>
          </a:prstGeom>
          <a:noFill/>
        </p:spPr>
        <p:txBody>
          <a:bodyPr wrap="none" rtlCol="0">
            <a:spAutoFit/>
          </a:bodyPr>
          <a:lstStyle/>
          <a:p>
            <a:r>
              <a:rPr lang="zh-CN" altLang="en-US" sz="1600" dirty="0"/>
              <a:t>汽车</a:t>
            </a:r>
          </a:p>
        </p:txBody>
      </p:sp>
      <p:sp>
        <p:nvSpPr>
          <p:cNvPr id="58" name="文本框 57"/>
          <p:cNvSpPr txBox="1"/>
          <p:nvPr/>
        </p:nvSpPr>
        <p:spPr>
          <a:xfrm>
            <a:off x="5157364" y="120236"/>
            <a:ext cx="1015021" cy="338554"/>
          </a:xfrm>
          <a:prstGeom prst="rect">
            <a:avLst/>
          </a:prstGeom>
          <a:noFill/>
        </p:spPr>
        <p:txBody>
          <a:bodyPr wrap="none" rtlCol="0">
            <a:spAutoFit/>
          </a:bodyPr>
          <a:lstStyle/>
          <a:p>
            <a:r>
              <a:rPr lang="en-US" altLang="zh-CN" sz="1600" dirty="0"/>
              <a:t>Windows</a:t>
            </a:r>
            <a:endParaRPr lang="zh-CN" altLang="en-US" sz="1600" dirty="0"/>
          </a:p>
        </p:txBody>
      </p:sp>
      <p:sp>
        <p:nvSpPr>
          <p:cNvPr id="59" name="文本框 58"/>
          <p:cNvSpPr txBox="1"/>
          <p:nvPr/>
        </p:nvSpPr>
        <p:spPr>
          <a:xfrm>
            <a:off x="4709408" y="294481"/>
            <a:ext cx="593432" cy="338554"/>
          </a:xfrm>
          <a:prstGeom prst="rect">
            <a:avLst/>
          </a:prstGeom>
          <a:noFill/>
        </p:spPr>
        <p:txBody>
          <a:bodyPr wrap="none" rtlCol="0">
            <a:spAutoFit/>
          </a:bodyPr>
          <a:lstStyle/>
          <a:p>
            <a:r>
              <a:rPr lang="en-US" altLang="zh-CN" sz="1600" dirty="0"/>
              <a:t>Unix</a:t>
            </a:r>
            <a:endParaRPr lang="zh-CN" altLang="en-US" sz="1600" dirty="0"/>
          </a:p>
        </p:txBody>
      </p:sp>
      <p:sp>
        <p:nvSpPr>
          <p:cNvPr id="60" name="文本框 59"/>
          <p:cNvSpPr txBox="1"/>
          <p:nvPr/>
        </p:nvSpPr>
        <p:spPr>
          <a:xfrm>
            <a:off x="5294031" y="449005"/>
            <a:ext cx="673582" cy="338554"/>
          </a:xfrm>
          <a:prstGeom prst="rect">
            <a:avLst/>
          </a:prstGeom>
          <a:noFill/>
        </p:spPr>
        <p:txBody>
          <a:bodyPr wrap="none" rtlCol="0">
            <a:spAutoFit/>
          </a:bodyPr>
          <a:lstStyle/>
          <a:p>
            <a:r>
              <a:rPr lang="en-US" altLang="zh-CN" sz="1600" dirty="0"/>
              <a:t>Linux</a:t>
            </a:r>
            <a:endParaRPr lang="zh-CN" altLang="en-US" sz="1600" dirty="0"/>
          </a:p>
        </p:txBody>
      </p:sp>
      <p:sp>
        <p:nvSpPr>
          <p:cNvPr id="61" name="文本框 60"/>
          <p:cNvSpPr txBox="1"/>
          <p:nvPr/>
        </p:nvSpPr>
        <p:spPr>
          <a:xfrm>
            <a:off x="4415937" y="600160"/>
            <a:ext cx="538930" cy="338554"/>
          </a:xfrm>
          <a:prstGeom prst="rect">
            <a:avLst/>
          </a:prstGeom>
          <a:noFill/>
        </p:spPr>
        <p:txBody>
          <a:bodyPr wrap="none" rtlCol="0">
            <a:spAutoFit/>
          </a:bodyPr>
          <a:lstStyle/>
          <a:p>
            <a:r>
              <a:rPr lang="en-US" altLang="zh-CN" sz="1600" dirty="0"/>
              <a:t>IOS</a:t>
            </a:r>
            <a:endParaRPr lang="zh-CN" altLang="en-US" sz="1600" dirty="0"/>
          </a:p>
        </p:txBody>
      </p:sp>
      <p:sp>
        <p:nvSpPr>
          <p:cNvPr id="62" name="文本框 61"/>
          <p:cNvSpPr txBox="1"/>
          <p:nvPr/>
        </p:nvSpPr>
        <p:spPr>
          <a:xfrm>
            <a:off x="4986695" y="814496"/>
            <a:ext cx="889987" cy="338554"/>
          </a:xfrm>
          <a:prstGeom prst="rect">
            <a:avLst/>
          </a:prstGeom>
          <a:noFill/>
        </p:spPr>
        <p:txBody>
          <a:bodyPr wrap="none" rtlCol="0">
            <a:spAutoFit/>
          </a:bodyPr>
          <a:lstStyle/>
          <a:p>
            <a:r>
              <a:rPr lang="en-US" altLang="zh-CN" sz="1600" dirty="0"/>
              <a:t>Android</a:t>
            </a:r>
            <a:endParaRPr lang="zh-CN" altLang="en-US" sz="1600" dirty="0"/>
          </a:p>
        </p:txBody>
      </p:sp>
      <p:sp>
        <p:nvSpPr>
          <p:cNvPr id="63" name="文本框 62"/>
          <p:cNvSpPr txBox="1"/>
          <p:nvPr/>
        </p:nvSpPr>
        <p:spPr>
          <a:xfrm>
            <a:off x="3576806" y="1082406"/>
            <a:ext cx="378630" cy="338554"/>
          </a:xfrm>
          <a:prstGeom prst="rect">
            <a:avLst/>
          </a:prstGeom>
          <a:noFill/>
        </p:spPr>
        <p:txBody>
          <a:bodyPr wrap="none" rtlCol="0">
            <a:spAutoFit/>
          </a:bodyPr>
          <a:lstStyle/>
          <a:p>
            <a:r>
              <a:rPr lang="en-US" altLang="zh-CN" sz="1600" dirty="0"/>
              <a:t>IE</a:t>
            </a:r>
            <a:endParaRPr lang="zh-CN" altLang="en-US" sz="1600" dirty="0"/>
          </a:p>
        </p:txBody>
      </p:sp>
      <p:sp>
        <p:nvSpPr>
          <p:cNvPr id="64" name="文本框 63"/>
          <p:cNvSpPr txBox="1"/>
          <p:nvPr/>
        </p:nvSpPr>
        <p:spPr>
          <a:xfrm>
            <a:off x="4076597" y="1318714"/>
            <a:ext cx="811441" cy="338554"/>
          </a:xfrm>
          <a:prstGeom prst="rect">
            <a:avLst/>
          </a:prstGeom>
          <a:noFill/>
        </p:spPr>
        <p:txBody>
          <a:bodyPr wrap="none" rtlCol="0">
            <a:spAutoFit/>
          </a:bodyPr>
          <a:lstStyle/>
          <a:p>
            <a:r>
              <a:rPr lang="en-US" altLang="zh-CN" sz="1600" dirty="0"/>
              <a:t>Firefox</a:t>
            </a:r>
            <a:endParaRPr lang="zh-CN" altLang="en-US" sz="1600" dirty="0"/>
          </a:p>
        </p:txBody>
      </p:sp>
      <p:sp>
        <p:nvSpPr>
          <p:cNvPr id="65" name="文本框 64"/>
          <p:cNvSpPr txBox="1"/>
          <p:nvPr/>
        </p:nvSpPr>
        <p:spPr>
          <a:xfrm>
            <a:off x="3263274" y="1444767"/>
            <a:ext cx="914033" cy="338554"/>
          </a:xfrm>
          <a:prstGeom prst="rect">
            <a:avLst/>
          </a:prstGeom>
          <a:noFill/>
        </p:spPr>
        <p:txBody>
          <a:bodyPr wrap="none" rtlCol="0">
            <a:spAutoFit/>
          </a:bodyPr>
          <a:lstStyle/>
          <a:p>
            <a:r>
              <a:rPr lang="en-US" altLang="zh-CN" sz="1600" dirty="0"/>
              <a:t>Chrome</a:t>
            </a:r>
            <a:endParaRPr lang="zh-CN" altLang="en-US" sz="1600" dirty="0"/>
          </a:p>
        </p:txBody>
      </p:sp>
      <p:sp>
        <p:nvSpPr>
          <p:cNvPr id="66" name="文本框 65"/>
          <p:cNvSpPr txBox="1"/>
          <p:nvPr/>
        </p:nvSpPr>
        <p:spPr>
          <a:xfrm>
            <a:off x="3420285" y="5124574"/>
            <a:ext cx="800219" cy="338554"/>
          </a:xfrm>
          <a:prstGeom prst="rect">
            <a:avLst/>
          </a:prstGeom>
          <a:noFill/>
        </p:spPr>
        <p:txBody>
          <a:bodyPr wrap="none" rtlCol="0">
            <a:spAutoFit/>
          </a:bodyPr>
          <a:lstStyle/>
          <a:p>
            <a:r>
              <a:rPr lang="zh-CN" altLang="en-US" sz="1600" dirty="0"/>
              <a:t>正常人</a:t>
            </a:r>
          </a:p>
        </p:txBody>
      </p:sp>
      <p:sp>
        <p:nvSpPr>
          <p:cNvPr id="67" name="文本框 66"/>
          <p:cNvSpPr txBox="1"/>
          <p:nvPr/>
        </p:nvSpPr>
        <p:spPr>
          <a:xfrm>
            <a:off x="3786885" y="1812930"/>
            <a:ext cx="755335" cy="338554"/>
          </a:xfrm>
          <a:prstGeom prst="rect">
            <a:avLst/>
          </a:prstGeom>
          <a:noFill/>
        </p:spPr>
        <p:txBody>
          <a:bodyPr wrap="none" rtlCol="0">
            <a:spAutoFit/>
          </a:bodyPr>
          <a:lstStyle/>
          <a:p>
            <a:r>
              <a:rPr lang="en-US" altLang="zh-CN" sz="1600" dirty="0"/>
              <a:t>Opera</a:t>
            </a:r>
            <a:endParaRPr lang="zh-CN" altLang="en-US" sz="1600" dirty="0"/>
          </a:p>
        </p:txBody>
      </p:sp>
      <p:sp>
        <p:nvSpPr>
          <p:cNvPr id="68" name="文本框 67"/>
          <p:cNvSpPr txBox="1"/>
          <p:nvPr/>
        </p:nvSpPr>
        <p:spPr>
          <a:xfrm>
            <a:off x="6201585" y="202504"/>
            <a:ext cx="1005403" cy="33855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1600" dirty="0"/>
              <a:t>人的语言</a:t>
            </a:r>
          </a:p>
        </p:txBody>
      </p:sp>
      <p:sp>
        <p:nvSpPr>
          <p:cNvPr id="69" name="文本框 68"/>
          <p:cNvSpPr txBox="1"/>
          <p:nvPr/>
        </p:nvSpPr>
        <p:spPr>
          <a:xfrm>
            <a:off x="6144111" y="518108"/>
            <a:ext cx="595035" cy="338554"/>
          </a:xfrm>
          <a:prstGeom prst="rect">
            <a:avLst/>
          </a:prstGeom>
          <a:noFill/>
        </p:spPr>
        <p:txBody>
          <a:bodyPr wrap="none" rtlCol="0">
            <a:spAutoFit/>
          </a:bodyPr>
          <a:lstStyle/>
          <a:p>
            <a:r>
              <a:rPr lang="zh-CN" altLang="en-US" sz="1600" dirty="0"/>
              <a:t>中文</a:t>
            </a:r>
          </a:p>
        </p:txBody>
      </p:sp>
      <p:sp>
        <p:nvSpPr>
          <p:cNvPr id="70" name="文本框 69"/>
          <p:cNvSpPr txBox="1"/>
          <p:nvPr/>
        </p:nvSpPr>
        <p:spPr>
          <a:xfrm>
            <a:off x="6131626" y="842957"/>
            <a:ext cx="595035" cy="338554"/>
          </a:xfrm>
          <a:prstGeom prst="rect">
            <a:avLst/>
          </a:prstGeom>
          <a:noFill/>
        </p:spPr>
        <p:txBody>
          <a:bodyPr wrap="none" rtlCol="0">
            <a:spAutoFit/>
          </a:bodyPr>
          <a:lstStyle/>
          <a:p>
            <a:r>
              <a:rPr lang="zh-CN" altLang="en-US" sz="1600" dirty="0"/>
              <a:t>英文</a:t>
            </a:r>
          </a:p>
        </p:txBody>
      </p:sp>
      <p:sp>
        <p:nvSpPr>
          <p:cNvPr id="71" name="文本框 70"/>
          <p:cNvSpPr txBox="1"/>
          <p:nvPr/>
        </p:nvSpPr>
        <p:spPr>
          <a:xfrm>
            <a:off x="6731874" y="602021"/>
            <a:ext cx="595035" cy="338554"/>
          </a:xfrm>
          <a:prstGeom prst="rect">
            <a:avLst/>
          </a:prstGeom>
          <a:noFill/>
        </p:spPr>
        <p:txBody>
          <a:bodyPr wrap="none" rtlCol="0">
            <a:spAutoFit/>
          </a:bodyPr>
          <a:lstStyle/>
          <a:p>
            <a:r>
              <a:rPr lang="zh-CN" altLang="en-US" sz="1600" dirty="0"/>
              <a:t>法语</a:t>
            </a:r>
          </a:p>
        </p:txBody>
      </p:sp>
      <p:sp>
        <p:nvSpPr>
          <p:cNvPr id="72" name="文本框 71"/>
          <p:cNvSpPr txBox="1"/>
          <p:nvPr/>
        </p:nvSpPr>
        <p:spPr>
          <a:xfrm>
            <a:off x="6746765" y="911491"/>
            <a:ext cx="595035" cy="338554"/>
          </a:xfrm>
          <a:prstGeom prst="rect">
            <a:avLst/>
          </a:prstGeom>
          <a:noFill/>
        </p:spPr>
        <p:txBody>
          <a:bodyPr wrap="none" rtlCol="0">
            <a:spAutoFit/>
          </a:bodyPr>
          <a:lstStyle/>
          <a:p>
            <a:r>
              <a:rPr lang="zh-CN" altLang="en-US" sz="1600" dirty="0"/>
              <a:t>德语</a:t>
            </a:r>
          </a:p>
        </p:txBody>
      </p:sp>
      <p:sp>
        <p:nvSpPr>
          <p:cNvPr id="73" name="文本框 72"/>
          <p:cNvSpPr txBox="1"/>
          <p:nvPr/>
        </p:nvSpPr>
        <p:spPr>
          <a:xfrm>
            <a:off x="7227495" y="373960"/>
            <a:ext cx="595035" cy="338554"/>
          </a:xfrm>
          <a:prstGeom prst="rect">
            <a:avLst/>
          </a:prstGeom>
          <a:noFill/>
        </p:spPr>
        <p:txBody>
          <a:bodyPr wrap="none" rtlCol="0">
            <a:spAutoFit/>
          </a:bodyPr>
          <a:lstStyle/>
          <a:p>
            <a:r>
              <a:rPr lang="zh-CN" altLang="en-US" sz="1600" dirty="0"/>
              <a:t>日语</a:t>
            </a:r>
          </a:p>
        </p:txBody>
      </p:sp>
      <p:sp>
        <p:nvSpPr>
          <p:cNvPr id="74" name="文本框 73"/>
          <p:cNvSpPr txBox="1"/>
          <p:nvPr/>
        </p:nvSpPr>
        <p:spPr>
          <a:xfrm>
            <a:off x="7557389" y="855190"/>
            <a:ext cx="1005403" cy="338554"/>
          </a:xfrm>
          <a:prstGeom prst="rect">
            <a:avLst/>
          </a:prstGeom>
          <a:noFill/>
        </p:spPr>
        <p:txBody>
          <a:bodyPr wrap="none" rtlCol="0">
            <a:spAutoFit/>
          </a:bodyPr>
          <a:lstStyle/>
          <a:p>
            <a:r>
              <a:rPr lang="zh-CN" altLang="en-US" sz="1600" dirty="0"/>
              <a:t>机器语言</a:t>
            </a:r>
          </a:p>
        </p:txBody>
      </p:sp>
      <p:sp>
        <p:nvSpPr>
          <p:cNvPr id="75" name="文本框 74"/>
          <p:cNvSpPr txBox="1"/>
          <p:nvPr/>
        </p:nvSpPr>
        <p:spPr>
          <a:xfrm>
            <a:off x="7372828" y="1199695"/>
            <a:ext cx="559769" cy="338554"/>
          </a:xfrm>
          <a:prstGeom prst="rect">
            <a:avLst/>
          </a:prstGeom>
          <a:noFill/>
        </p:spPr>
        <p:txBody>
          <a:bodyPr wrap="none" rtlCol="0">
            <a:spAutoFit/>
          </a:bodyPr>
          <a:lstStyle/>
          <a:p>
            <a:r>
              <a:rPr lang="en-US" altLang="zh-CN" sz="1600" dirty="0"/>
              <a:t>JSP</a:t>
            </a:r>
            <a:endParaRPr lang="zh-CN" altLang="en-US" sz="1600" dirty="0"/>
          </a:p>
        </p:txBody>
      </p:sp>
      <p:sp>
        <p:nvSpPr>
          <p:cNvPr id="76" name="文本框 75"/>
          <p:cNvSpPr txBox="1"/>
          <p:nvPr/>
        </p:nvSpPr>
        <p:spPr>
          <a:xfrm>
            <a:off x="7817383" y="1209571"/>
            <a:ext cx="593432" cy="338554"/>
          </a:xfrm>
          <a:prstGeom prst="rect">
            <a:avLst/>
          </a:prstGeom>
          <a:noFill/>
        </p:spPr>
        <p:txBody>
          <a:bodyPr wrap="none" rtlCol="0">
            <a:spAutoFit/>
          </a:bodyPr>
          <a:lstStyle/>
          <a:p>
            <a:r>
              <a:rPr lang="en-US" altLang="zh-CN" sz="1600" dirty="0"/>
              <a:t>ASP</a:t>
            </a:r>
            <a:endParaRPr lang="zh-CN" altLang="en-US" sz="1600" dirty="0"/>
          </a:p>
        </p:txBody>
      </p:sp>
      <p:sp>
        <p:nvSpPr>
          <p:cNvPr id="77" name="文本框 76"/>
          <p:cNvSpPr txBox="1"/>
          <p:nvPr/>
        </p:nvSpPr>
        <p:spPr>
          <a:xfrm>
            <a:off x="8277962" y="1209882"/>
            <a:ext cx="604653" cy="338554"/>
          </a:xfrm>
          <a:prstGeom prst="rect">
            <a:avLst/>
          </a:prstGeom>
          <a:noFill/>
        </p:spPr>
        <p:txBody>
          <a:bodyPr wrap="none" rtlCol="0">
            <a:spAutoFit/>
          </a:bodyPr>
          <a:lstStyle/>
          <a:p>
            <a:r>
              <a:rPr lang="en-US" altLang="zh-CN" sz="1600" dirty="0"/>
              <a:t>PHP</a:t>
            </a:r>
            <a:endParaRPr lang="zh-CN" altLang="en-US" sz="1600" dirty="0"/>
          </a:p>
        </p:txBody>
      </p:sp>
      <p:sp>
        <p:nvSpPr>
          <p:cNvPr id="78" name="文本框 77"/>
          <p:cNvSpPr txBox="1"/>
          <p:nvPr/>
        </p:nvSpPr>
        <p:spPr>
          <a:xfrm>
            <a:off x="7562294" y="1463188"/>
            <a:ext cx="822661" cy="338554"/>
          </a:xfrm>
          <a:prstGeom prst="rect">
            <a:avLst/>
          </a:prstGeom>
          <a:noFill/>
        </p:spPr>
        <p:txBody>
          <a:bodyPr wrap="none" rtlCol="0">
            <a:spAutoFit/>
          </a:bodyPr>
          <a:lstStyle/>
          <a:p>
            <a:r>
              <a:rPr lang="en-US" altLang="zh-CN" sz="1600" dirty="0"/>
              <a:t>Python</a:t>
            </a:r>
            <a:endParaRPr lang="zh-CN" altLang="en-US" sz="1600" dirty="0"/>
          </a:p>
        </p:txBody>
      </p:sp>
      <p:sp>
        <p:nvSpPr>
          <p:cNvPr id="79" name="文本框 78"/>
          <p:cNvSpPr txBox="1"/>
          <p:nvPr/>
        </p:nvSpPr>
        <p:spPr>
          <a:xfrm>
            <a:off x="8491615" y="1463091"/>
            <a:ext cx="550151" cy="338554"/>
          </a:xfrm>
          <a:prstGeom prst="rect">
            <a:avLst/>
          </a:prstGeom>
          <a:noFill/>
        </p:spPr>
        <p:txBody>
          <a:bodyPr wrap="none" rtlCol="0">
            <a:spAutoFit/>
          </a:bodyPr>
          <a:lstStyle/>
          <a:p>
            <a:r>
              <a:rPr lang="en-US" altLang="zh-CN" sz="1600" dirty="0"/>
              <a:t>CGI</a:t>
            </a:r>
            <a:endParaRPr lang="zh-CN" altLang="en-US" sz="1600" dirty="0"/>
          </a:p>
        </p:txBody>
      </p:sp>
      <p:sp>
        <p:nvSpPr>
          <p:cNvPr id="80" name="文本框 79"/>
          <p:cNvSpPr txBox="1"/>
          <p:nvPr/>
        </p:nvSpPr>
        <p:spPr>
          <a:xfrm>
            <a:off x="7932995" y="1812930"/>
            <a:ext cx="423514" cy="338554"/>
          </a:xfrm>
          <a:prstGeom prst="rect">
            <a:avLst/>
          </a:prstGeom>
          <a:noFill/>
        </p:spPr>
        <p:txBody>
          <a:bodyPr wrap="none" rtlCol="0">
            <a:spAutoFit/>
          </a:bodyPr>
          <a:lstStyle/>
          <a:p>
            <a:r>
              <a:rPr lang="en-US" altLang="zh-CN" sz="1600" dirty="0"/>
              <a:t>JS</a:t>
            </a:r>
            <a:endParaRPr lang="zh-CN" altLang="en-US" sz="1600" dirty="0"/>
          </a:p>
        </p:txBody>
      </p:sp>
      <p:sp>
        <p:nvSpPr>
          <p:cNvPr id="81" name="文本框 80"/>
          <p:cNvSpPr txBox="1"/>
          <p:nvPr/>
        </p:nvSpPr>
        <p:spPr>
          <a:xfrm>
            <a:off x="8177971" y="1638329"/>
            <a:ext cx="572593" cy="338554"/>
          </a:xfrm>
          <a:prstGeom prst="rect">
            <a:avLst/>
          </a:prstGeom>
          <a:noFill/>
        </p:spPr>
        <p:txBody>
          <a:bodyPr wrap="none" rtlCol="0">
            <a:spAutoFit/>
          </a:bodyPr>
          <a:lstStyle/>
          <a:p>
            <a:r>
              <a:rPr lang="en-US" altLang="zh-CN" sz="1600" dirty="0"/>
              <a:t>Dart</a:t>
            </a:r>
            <a:endParaRPr lang="zh-CN" altLang="en-US" sz="1600" dirty="0"/>
          </a:p>
        </p:txBody>
      </p:sp>
      <p:sp>
        <p:nvSpPr>
          <p:cNvPr id="82" name="文本框 81"/>
          <p:cNvSpPr txBox="1"/>
          <p:nvPr/>
        </p:nvSpPr>
        <p:spPr>
          <a:xfrm>
            <a:off x="7780331" y="4760570"/>
            <a:ext cx="800219" cy="338554"/>
          </a:xfrm>
          <a:prstGeom prst="rect">
            <a:avLst/>
          </a:prstGeom>
          <a:noFill/>
        </p:spPr>
        <p:txBody>
          <a:bodyPr wrap="none" rtlCol="0">
            <a:spAutoFit/>
          </a:bodyPr>
          <a:lstStyle/>
          <a:p>
            <a:r>
              <a:rPr lang="zh-CN" altLang="en-US" sz="1600" dirty="0"/>
              <a:t>传感器</a:t>
            </a:r>
          </a:p>
        </p:txBody>
      </p:sp>
      <p:sp>
        <p:nvSpPr>
          <p:cNvPr id="83" name="文本框 82"/>
          <p:cNvSpPr txBox="1"/>
          <p:nvPr/>
        </p:nvSpPr>
        <p:spPr>
          <a:xfrm>
            <a:off x="7901075" y="5105565"/>
            <a:ext cx="1005403" cy="338554"/>
          </a:xfrm>
          <a:prstGeom prst="rect">
            <a:avLst/>
          </a:prstGeom>
          <a:noFill/>
        </p:spPr>
        <p:txBody>
          <a:bodyPr wrap="none" rtlCol="0">
            <a:spAutoFit/>
          </a:bodyPr>
          <a:lstStyle/>
          <a:p>
            <a:r>
              <a:rPr lang="zh-CN" altLang="en-US" sz="1600" dirty="0"/>
              <a:t>人的输入</a:t>
            </a:r>
          </a:p>
        </p:txBody>
      </p:sp>
      <p:sp>
        <p:nvSpPr>
          <p:cNvPr id="84" name="文本框 83"/>
          <p:cNvSpPr txBox="1"/>
          <p:nvPr/>
        </p:nvSpPr>
        <p:spPr>
          <a:xfrm>
            <a:off x="7052431" y="5393926"/>
            <a:ext cx="800219" cy="338554"/>
          </a:xfrm>
          <a:prstGeom prst="rect">
            <a:avLst/>
          </a:prstGeom>
          <a:noFill/>
        </p:spPr>
        <p:txBody>
          <a:bodyPr wrap="none" rtlCol="0">
            <a:spAutoFit/>
          </a:bodyPr>
          <a:lstStyle/>
          <a:p>
            <a:r>
              <a:rPr lang="zh-CN" altLang="en-US" sz="1600" dirty="0"/>
              <a:t>摄像头</a:t>
            </a:r>
          </a:p>
        </p:txBody>
      </p:sp>
      <p:sp>
        <p:nvSpPr>
          <p:cNvPr id="85" name="文本框 84"/>
          <p:cNvSpPr txBox="1"/>
          <p:nvPr/>
        </p:nvSpPr>
        <p:spPr>
          <a:xfrm>
            <a:off x="7775290" y="5475622"/>
            <a:ext cx="800219" cy="338554"/>
          </a:xfrm>
          <a:prstGeom prst="rect">
            <a:avLst/>
          </a:prstGeom>
          <a:noFill/>
        </p:spPr>
        <p:txBody>
          <a:bodyPr wrap="none" rtlCol="0">
            <a:spAutoFit/>
          </a:bodyPr>
          <a:lstStyle/>
          <a:p>
            <a:r>
              <a:rPr lang="zh-CN" altLang="en-US" sz="1600" dirty="0"/>
              <a:t>数据库</a:t>
            </a:r>
          </a:p>
        </p:txBody>
      </p:sp>
      <p:sp>
        <p:nvSpPr>
          <p:cNvPr id="86" name="文本框 85"/>
          <p:cNvSpPr txBox="1"/>
          <p:nvPr/>
        </p:nvSpPr>
        <p:spPr>
          <a:xfrm>
            <a:off x="6236445" y="5705071"/>
            <a:ext cx="1005403" cy="338554"/>
          </a:xfrm>
          <a:prstGeom prst="rect">
            <a:avLst/>
          </a:prstGeom>
          <a:noFill/>
        </p:spPr>
        <p:txBody>
          <a:bodyPr wrap="none" rtlCol="0">
            <a:spAutoFit/>
          </a:bodyPr>
          <a:lstStyle/>
          <a:p>
            <a:r>
              <a:rPr lang="zh-CN" altLang="en-US" sz="1600" dirty="0"/>
              <a:t>邮件系统</a:t>
            </a:r>
          </a:p>
        </p:txBody>
      </p:sp>
      <p:sp>
        <p:nvSpPr>
          <p:cNvPr id="87" name="文本框 86"/>
          <p:cNvSpPr txBox="1"/>
          <p:nvPr/>
        </p:nvSpPr>
        <p:spPr>
          <a:xfrm>
            <a:off x="7145060" y="5891690"/>
            <a:ext cx="1005403" cy="338554"/>
          </a:xfrm>
          <a:prstGeom prst="rect">
            <a:avLst/>
          </a:prstGeom>
          <a:noFill/>
        </p:spPr>
        <p:txBody>
          <a:bodyPr wrap="none" rtlCol="0">
            <a:spAutoFit/>
          </a:bodyPr>
          <a:lstStyle/>
          <a:p>
            <a:r>
              <a:rPr lang="zh-CN" altLang="en-US" sz="1600" dirty="0"/>
              <a:t>文件系统</a:t>
            </a:r>
          </a:p>
        </p:txBody>
      </p:sp>
      <p:sp>
        <p:nvSpPr>
          <p:cNvPr id="88" name="文本框 87"/>
          <p:cNvSpPr txBox="1"/>
          <p:nvPr/>
        </p:nvSpPr>
        <p:spPr>
          <a:xfrm>
            <a:off x="6201584" y="6230244"/>
            <a:ext cx="1005403" cy="338554"/>
          </a:xfrm>
          <a:prstGeom prst="rect">
            <a:avLst/>
          </a:prstGeom>
          <a:noFill/>
        </p:spPr>
        <p:txBody>
          <a:bodyPr wrap="none" rtlCol="0">
            <a:spAutoFit/>
          </a:bodyPr>
          <a:lstStyle/>
          <a:p>
            <a:r>
              <a:rPr lang="zh-CN" altLang="en-US" sz="1600" dirty="0"/>
              <a:t>消息系统</a:t>
            </a:r>
          </a:p>
        </p:txBody>
      </p:sp>
      <p:sp>
        <p:nvSpPr>
          <p:cNvPr id="91" name="文本框 90"/>
          <p:cNvSpPr txBox="1"/>
          <p:nvPr/>
        </p:nvSpPr>
        <p:spPr>
          <a:xfrm>
            <a:off x="3174020" y="4242574"/>
            <a:ext cx="595035" cy="338554"/>
          </a:xfrm>
          <a:prstGeom prst="rect">
            <a:avLst/>
          </a:prstGeom>
          <a:noFill/>
        </p:spPr>
        <p:txBody>
          <a:bodyPr wrap="none" rtlCol="0">
            <a:spAutoFit/>
          </a:bodyPr>
          <a:lstStyle/>
          <a:p>
            <a:r>
              <a:rPr lang="zh-CN" altLang="en-US" sz="1600" dirty="0"/>
              <a:t>手表</a:t>
            </a:r>
          </a:p>
        </p:txBody>
      </p:sp>
    </p:spTree>
    <p:extLst>
      <p:ext uri="{BB962C8B-B14F-4D97-AF65-F5344CB8AC3E}">
        <p14:creationId xmlns:p14="http://schemas.microsoft.com/office/powerpoint/2010/main" val="17076420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HTTP</a:t>
            </a:r>
            <a:r>
              <a:rPr lang="zh-CN" altLang="en-US" dirty="0" smtClean="0"/>
              <a:t>包结构</a:t>
            </a:r>
            <a:endParaRPr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3592" y="1700808"/>
            <a:ext cx="7632848" cy="4910931"/>
          </a:xfrm>
        </p:spPr>
      </p:pic>
    </p:spTree>
    <p:extLst>
      <p:ext uri="{BB962C8B-B14F-4D97-AF65-F5344CB8AC3E}">
        <p14:creationId xmlns:p14="http://schemas.microsoft.com/office/powerpoint/2010/main" val="4145132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HTTP</a:t>
            </a:r>
            <a:r>
              <a:rPr lang="zh-CN" altLang="en-US" dirty="0"/>
              <a:t>示例</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6966" y="1905000"/>
            <a:ext cx="5982868" cy="4114800"/>
          </a:xfrm>
        </p:spPr>
      </p:pic>
    </p:spTree>
    <p:extLst>
      <p:ext uri="{BB962C8B-B14F-4D97-AF65-F5344CB8AC3E}">
        <p14:creationId xmlns:p14="http://schemas.microsoft.com/office/powerpoint/2010/main" val="394468792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浏览器对</a:t>
            </a:r>
            <a:r>
              <a:rPr lang="en-US" altLang="zh-CN" dirty="0" smtClean="0"/>
              <a:t>HTTP</a:t>
            </a:r>
            <a:r>
              <a:rPr lang="zh-CN" altLang="en-US" dirty="0" smtClean="0"/>
              <a:t>解析</a:t>
            </a:r>
            <a:r>
              <a:rPr lang="zh-CN" altLang="en-US" dirty="0"/>
              <a:t>示例</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0658" y="1905000"/>
            <a:ext cx="6335485" cy="4114800"/>
          </a:xfrm>
        </p:spPr>
      </p:pic>
    </p:spTree>
    <p:extLst>
      <p:ext uri="{BB962C8B-B14F-4D97-AF65-F5344CB8AC3E}">
        <p14:creationId xmlns:p14="http://schemas.microsoft.com/office/powerpoint/2010/main" val="31969299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浏览器</a:t>
            </a:r>
            <a:r>
              <a:rPr lang="en-US" altLang="zh-CN" dirty="0" smtClean="0"/>
              <a:t>HTTP</a:t>
            </a:r>
            <a:r>
              <a:rPr lang="zh-CN" altLang="en-US" dirty="0" smtClean="0"/>
              <a:t>工具示例</a:t>
            </a:r>
            <a:endParaRPr lang="zh-CN" altLang="en-US" dirty="0"/>
          </a:p>
        </p:txBody>
      </p:sp>
      <p:pic>
        <p:nvPicPr>
          <p:cNvPr id="4" name="Picture 2" descr="T:\CompSci\Research\web development textbook\manuscript\chapter01\images\figure01-36.tif"/>
          <p:cNvPicPr>
            <a:picLocks noGrp="1" noChangeAspect="1" noChangeArrowheads="1"/>
          </p:cNvPicPr>
          <p:nvPr>
            <p:ph idx="1"/>
          </p:nvPr>
        </p:nvPicPr>
        <p:blipFill>
          <a:blip r:embed="rId2" cstate="print"/>
          <a:srcRect/>
          <a:stretch>
            <a:fillRect/>
          </a:stretch>
        </p:blipFill>
        <p:spPr bwMode="auto">
          <a:xfrm>
            <a:off x="2855640" y="1916833"/>
            <a:ext cx="6624736" cy="4343307"/>
          </a:xfrm>
          <a:prstGeom prst="rect">
            <a:avLst/>
          </a:prstGeom>
          <a:noFill/>
        </p:spPr>
      </p:pic>
    </p:spTree>
    <p:extLst>
      <p:ext uri="{BB962C8B-B14F-4D97-AF65-F5344CB8AC3E}">
        <p14:creationId xmlns:p14="http://schemas.microsoft.com/office/powerpoint/2010/main" val="42048050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HTTP</a:t>
            </a:r>
            <a:r>
              <a:rPr lang="zh-CN" altLang="en-US" dirty="0" smtClean="0"/>
              <a:t>头</a:t>
            </a:r>
            <a:endParaRPr lang="zh-CN" altLang="en-US" dirty="0"/>
          </a:p>
        </p:txBody>
      </p:sp>
      <p:sp>
        <p:nvSpPr>
          <p:cNvPr id="3" name="内容占位符 2"/>
          <p:cNvSpPr>
            <a:spLocks noGrp="1"/>
          </p:cNvSpPr>
          <p:nvPr>
            <p:ph idx="1"/>
          </p:nvPr>
        </p:nvSpPr>
        <p:spPr/>
        <p:txBody>
          <a:bodyPr/>
          <a:lstStyle/>
          <a:p>
            <a:r>
              <a:rPr lang="en-US" altLang="zh-CN" dirty="0" smtClean="0"/>
              <a:t>HTTP</a:t>
            </a:r>
            <a:r>
              <a:rPr lang="zh-CN" altLang="en-US" dirty="0" smtClean="0"/>
              <a:t>头分为通用头、请求头、响应头和实体头四类</a:t>
            </a:r>
            <a:endParaRPr lang="en-US" altLang="zh-CN" dirty="0" smtClean="0"/>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4221088"/>
            <a:ext cx="8172400" cy="776534"/>
          </a:xfrm>
          <a:prstGeom prst="rect">
            <a:avLst/>
          </a:prstGeom>
        </p:spPr>
      </p:pic>
    </p:spTree>
    <p:extLst>
      <p:ext uri="{BB962C8B-B14F-4D97-AF65-F5344CB8AC3E}">
        <p14:creationId xmlns:p14="http://schemas.microsoft.com/office/powerpoint/2010/main" val="8257107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HTTP</a:t>
            </a:r>
            <a:r>
              <a:rPr lang="zh-CN" altLang="en-US" dirty="0" smtClean="0"/>
              <a:t>请求方法</a:t>
            </a:r>
            <a:endParaRPr lang="zh-CN" altLang="en-US" dirty="0"/>
          </a:p>
        </p:txBody>
      </p:sp>
      <p:sp>
        <p:nvSpPr>
          <p:cNvPr id="3" name="内容占位符 2"/>
          <p:cNvSpPr>
            <a:spLocks noGrp="1"/>
          </p:cNvSpPr>
          <p:nvPr>
            <p:ph idx="1"/>
          </p:nvPr>
        </p:nvSpPr>
        <p:spPr/>
        <p:txBody>
          <a:bodyPr/>
          <a:lstStyle/>
          <a:p>
            <a:r>
              <a:rPr lang="zh-CN" altLang="en-US" dirty="0" smtClean="0"/>
              <a:t>请求方法描述了对于指定资源</a:t>
            </a:r>
            <a:r>
              <a:rPr lang="zh-CN" altLang="en-US" dirty="0"/>
              <a:t>应该执行的动作</a:t>
            </a:r>
          </a:p>
          <a:p>
            <a:pPr lvl="1"/>
            <a:r>
              <a:rPr lang="zh-CN" altLang="en-US" dirty="0"/>
              <a:t>方法字符串是大小写敏感的</a:t>
            </a:r>
          </a:p>
          <a:p>
            <a:pPr lvl="1"/>
            <a:r>
              <a:rPr lang="zh-CN" altLang="en-US" dirty="0" smtClean="0"/>
              <a:t>常用方法包括</a:t>
            </a:r>
            <a:r>
              <a:rPr lang="en-US" altLang="zh-CN" dirty="0" smtClean="0"/>
              <a:t>8</a:t>
            </a:r>
            <a:r>
              <a:rPr lang="zh-CN" altLang="en-US" dirty="0" smtClean="0"/>
              <a:t>种：</a:t>
            </a:r>
            <a:r>
              <a:rPr lang="en-US" altLang="zh-CN" dirty="0" smtClean="0"/>
              <a:t>OPTIONS</a:t>
            </a:r>
            <a:r>
              <a:rPr lang="zh-CN" altLang="en-US" dirty="0" smtClean="0"/>
              <a:t>、</a:t>
            </a:r>
            <a:r>
              <a:rPr lang="en-US" altLang="zh-CN" dirty="0" smtClean="0"/>
              <a:t>GET</a:t>
            </a:r>
            <a:r>
              <a:rPr lang="zh-CN" altLang="en-US" dirty="0" smtClean="0"/>
              <a:t>、</a:t>
            </a:r>
            <a:r>
              <a:rPr lang="en-US" altLang="zh-CN" dirty="0" smtClean="0"/>
              <a:t>HEAD</a:t>
            </a:r>
            <a:r>
              <a:rPr lang="zh-CN" altLang="en-US" dirty="0" smtClean="0"/>
              <a:t>、</a:t>
            </a:r>
            <a:r>
              <a:rPr lang="en-US" altLang="zh-CN" dirty="0" smtClean="0"/>
              <a:t>POST</a:t>
            </a:r>
            <a:r>
              <a:rPr lang="zh-CN" altLang="en-US" dirty="0" smtClean="0"/>
              <a:t>、</a:t>
            </a:r>
            <a:r>
              <a:rPr lang="en-US" altLang="zh-CN" dirty="0" smtClean="0"/>
              <a:t>PUT</a:t>
            </a:r>
            <a:r>
              <a:rPr lang="zh-CN" altLang="en-US" dirty="0" smtClean="0"/>
              <a:t>、</a:t>
            </a:r>
            <a:r>
              <a:rPr lang="en-US" altLang="zh-CN" dirty="0" smtClean="0"/>
              <a:t>DELETE</a:t>
            </a:r>
            <a:r>
              <a:rPr lang="zh-CN" altLang="en-US" dirty="0"/>
              <a:t>、</a:t>
            </a:r>
            <a:r>
              <a:rPr lang="en-US" altLang="zh-CN" dirty="0" smtClean="0"/>
              <a:t>TRACE</a:t>
            </a:r>
            <a:r>
              <a:rPr lang="zh-CN" altLang="en-US" dirty="0" smtClean="0"/>
              <a:t>和</a:t>
            </a:r>
            <a:r>
              <a:rPr lang="en-US" altLang="zh-CN" dirty="0" smtClean="0"/>
              <a:t>CONNECT</a:t>
            </a:r>
            <a:endParaRPr lang="en-US" altLang="zh-CN" dirty="0"/>
          </a:p>
          <a:p>
            <a:pPr lvl="1"/>
            <a:r>
              <a:rPr lang="en-US" altLang="zh-CN" dirty="0" smtClean="0"/>
              <a:t>HEAD</a:t>
            </a:r>
            <a:r>
              <a:rPr lang="zh-CN" altLang="en-US" dirty="0" smtClean="0"/>
              <a:t>和</a:t>
            </a:r>
            <a:r>
              <a:rPr lang="en-US" altLang="zh-CN" dirty="0" smtClean="0"/>
              <a:t>GET</a:t>
            </a:r>
            <a:r>
              <a:rPr lang="zh-CN" altLang="en-US" dirty="0" smtClean="0"/>
              <a:t>是所有服务器</a:t>
            </a:r>
            <a:r>
              <a:rPr lang="zh-CN" altLang="en-US" dirty="0"/>
              <a:t>都必须支持的方法，其它的方法是</a:t>
            </a:r>
            <a:r>
              <a:rPr lang="zh-CN" altLang="en-US" dirty="0" smtClean="0"/>
              <a:t>可选的</a:t>
            </a:r>
            <a:endParaRPr lang="en-US" altLang="zh-CN" dirty="0" smtClean="0"/>
          </a:p>
          <a:p>
            <a:pPr lvl="1"/>
            <a:r>
              <a:rPr lang="en-US" altLang="zh-CN" dirty="0" smtClean="0"/>
              <a:t>GET</a:t>
            </a:r>
            <a:r>
              <a:rPr lang="zh-CN" altLang="en-US" dirty="0" smtClean="0"/>
              <a:t>、</a:t>
            </a:r>
            <a:r>
              <a:rPr lang="en-US" altLang="zh-CN" dirty="0" smtClean="0"/>
              <a:t>HEAD</a:t>
            </a:r>
            <a:r>
              <a:rPr lang="zh-CN" altLang="en-US" dirty="0" smtClean="0"/>
              <a:t>和</a:t>
            </a:r>
            <a:r>
              <a:rPr lang="en-US" altLang="zh-CN" dirty="0" smtClean="0"/>
              <a:t>POST</a:t>
            </a:r>
            <a:r>
              <a:rPr lang="zh-CN" altLang="en-US" dirty="0" smtClean="0"/>
              <a:t>定义在</a:t>
            </a:r>
            <a:r>
              <a:rPr lang="en-US" altLang="zh-CN" dirty="0" smtClean="0"/>
              <a:t>HTTP1.0</a:t>
            </a:r>
            <a:r>
              <a:rPr lang="zh-CN" altLang="en-US" dirty="0" smtClean="0"/>
              <a:t>中</a:t>
            </a:r>
            <a:endParaRPr lang="en-US" altLang="zh-CN" dirty="0" smtClean="0"/>
          </a:p>
          <a:p>
            <a:pPr lvl="1"/>
            <a:r>
              <a:rPr lang="en-US" altLang="zh-CN" dirty="0" smtClean="0"/>
              <a:t>GET</a:t>
            </a:r>
            <a:r>
              <a:rPr lang="zh-CN" altLang="en-US" dirty="0" smtClean="0"/>
              <a:t>和</a:t>
            </a:r>
            <a:r>
              <a:rPr lang="en-US" altLang="zh-CN" dirty="0" smtClean="0"/>
              <a:t>POST</a:t>
            </a:r>
            <a:r>
              <a:rPr lang="zh-CN" altLang="en-US" dirty="0" smtClean="0"/>
              <a:t>是</a:t>
            </a:r>
            <a:r>
              <a:rPr lang="en-US" altLang="zh-CN" dirty="0" smtClean="0"/>
              <a:t>Web</a:t>
            </a:r>
            <a:r>
              <a:rPr lang="zh-CN" altLang="en-US" dirty="0" smtClean="0"/>
              <a:t>开发中最常遇见的</a:t>
            </a:r>
            <a:endParaRPr lang="zh-CN" altLang="en-US" dirty="0"/>
          </a:p>
        </p:txBody>
      </p:sp>
    </p:spTree>
    <p:extLst>
      <p:ext uri="{BB962C8B-B14F-4D97-AF65-F5344CB8AC3E}">
        <p14:creationId xmlns:p14="http://schemas.microsoft.com/office/powerpoint/2010/main" val="385841966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HTTP</a:t>
            </a:r>
            <a:r>
              <a:rPr lang="zh-CN" altLang="en-US" dirty="0"/>
              <a:t>请求</a:t>
            </a:r>
            <a:r>
              <a:rPr lang="zh-CN" altLang="en-US" dirty="0" smtClean="0"/>
              <a:t>方法示例</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2753" y="1905000"/>
            <a:ext cx="6351294" cy="4114800"/>
          </a:xfrm>
        </p:spPr>
      </p:pic>
    </p:spTree>
    <p:extLst>
      <p:ext uri="{BB962C8B-B14F-4D97-AF65-F5344CB8AC3E}">
        <p14:creationId xmlns:p14="http://schemas.microsoft.com/office/powerpoint/2010/main" val="8421119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HTTP</a:t>
            </a:r>
            <a:r>
              <a:rPr lang="zh-CN" altLang="en-US" dirty="0" smtClean="0"/>
              <a:t>响应码</a:t>
            </a:r>
            <a:endParaRPr lang="zh-CN" altLang="en-US" dirty="0"/>
          </a:p>
        </p:txBody>
      </p:sp>
      <p:sp>
        <p:nvSpPr>
          <p:cNvPr id="3" name="内容占位符 2"/>
          <p:cNvSpPr>
            <a:spLocks noGrp="1"/>
          </p:cNvSpPr>
          <p:nvPr>
            <p:ph idx="1"/>
          </p:nvPr>
        </p:nvSpPr>
        <p:spPr/>
        <p:txBody>
          <a:bodyPr/>
          <a:lstStyle/>
          <a:p>
            <a:r>
              <a:rPr lang="zh-CN" altLang="en-US" dirty="0" smtClean="0"/>
              <a:t>在组成</a:t>
            </a:r>
            <a:r>
              <a:rPr lang="zh-CN" altLang="en-US" dirty="0"/>
              <a:t>响应</a:t>
            </a:r>
            <a:r>
              <a:rPr lang="zh-CN" altLang="en-US" dirty="0" smtClean="0"/>
              <a:t>码</a:t>
            </a:r>
            <a:r>
              <a:rPr lang="zh-CN" altLang="en-US" dirty="0"/>
              <a:t>的</a:t>
            </a:r>
            <a:r>
              <a:rPr lang="en-US" altLang="zh-CN" dirty="0"/>
              <a:t>3</a:t>
            </a:r>
            <a:r>
              <a:rPr lang="zh-CN" altLang="en-US" dirty="0"/>
              <a:t>位数字中，第</a:t>
            </a:r>
            <a:r>
              <a:rPr lang="en-US" altLang="zh-CN" dirty="0"/>
              <a:t>1</a:t>
            </a:r>
            <a:r>
              <a:rPr lang="zh-CN" altLang="en-US" dirty="0"/>
              <a:t>位数字表示了响应消息的类型，其取值范围为</a:t>
            </a:r>
            <a:r>
              <a:rPr lang="en-US" altLang="zh-CN" dirty="0"/>
              <a:t>1</a:t>
            </a:r>
            <a:r>
              <a:rPr lang="zh-CN" altLang="en-US" dirty="0"/>
              <a:t>到</a:t>
            </a:r>
            <a:r>
              <a:rPr lang="en-US" altLang="zh-CN" dirty="0"/>
              <a:t>5</a:t>
            </a:r>
          </a:p>
          <a:p>
            <a:pPr lvl="1"/>
            <a:r>
              <a:rPr lang="en-US" altLang="zh-CN" dirty="0" smtClean="0"/>
              <a:t>1XX</a:t>
            </a:r>
            <a:r>
              <a:rPr lang="zh-CN" altLang="en-US" dirty="0" smtClean="0"/>
              <a:t>：信息</a:t>
            </a:r>
            <a:r>
              <a:rPr lang="zh-CN" altLang="en-US" dirty="0"/>
              <a:t>类</a:t>
            </a:r>
            <a:r>
              <a:rPr lang="zh-CN" altLang="en-US" dirty="0" smtClean="0"/>
              <a:t>消息（</a:t>
            </a:r>
            <a:r>
              <a:rPr lang="en-US" altLang="zh-CN" dirty="0" smtClean="0"/>
              <a:t>Information</a:t>
            </a:r>
            <a:r>
              <a:rPr lang="zh-CN" altLang="en-US" dirty="0" smtClean="0"/>
              <a:t>）</a:t>
            </a:r>
            <a:endParaRPr lang="en-US" altLang="zh-CN" dirty="0"/>
          </a:p>
          <a:p>
            <a:pPr lvl="1"/>
            <a:r>
              <a:rPr lang="en-US" altLang="zh-CN" dirty="0"/>
              <a:t>2XX</a:t>
            </a:r>
            <a:r>
              <a:rPr lang="zh-CN" altLang="en-US" dirty="0"/>
              <a:t>：成功类</a:t>
            </a:r>
            <a:r>
              <a:rPr lang="zh-CN" altLang="en-US" dirty="0" smtClean="0"/>
              <a:t>消息（</a:t>
            </a:r>
            <a:r>
              <a:rPr lang="en-US" altLang="zh-CN" dirty="0" smtClean="0"/>
              <a:t>Successful</a:t>
            </a:r>
            <a:r>
              <a:rPr lang="zh-CN" altLang="en-US" dirty="0" smtClean="0"/>
              <a:t>）</a:t>
            </a:r>
            <a:endParaRPr lang="en-US" altLang="zh-CN" dirty="0" smtClean="0"/>
          </a:p>
          <a:p>
            <a:pPr lvl="2"/>
            <a:r>
              <a:rPr lang="en-US" altLang="zh-CN" dirty="0"/>
              <a:t>200 </a:t>
            </a:r>
            <a:r>
              <a:rPr lang="en-US" altLang="zh-CN" dirty="0" smtClean="0"/>
              <a:t>OK: </a:t>
            </a:r>
            <a:r>
              <a:rPr lang="zh-CN" altLang="en-US" dirty="0"/>
              <a:t>请求已接受</a:t>
            </a:r>
            <a:endParaRPr lang="en-US" altLang="zh-CN" dirty="0"/>
          </a:p>
          <a:p>
            <a:pPr lvl="1"/>
            <a:r>
              <a:rPr lang="en-US" altLang="zh-CN" dirty="0"/>
              <a:t>3xx</a:t>
            </a:r>
            <a:r>
              <a:rPr lang="zh-CN" altLang="en-US" dirty="0"/>
              <a:t>：重定向类</a:t>
            </a:r>
            <a:r>
              <a:rPr lang="zh-CN" altLang="en-US" dirty="0" smtClean="0"/>
              <a:t>消息（</a:t>
            </a:r>
            <a:r>
              <a:rPr lang="en-US" altLang="zh-CN" dirty="0" smtClean="0"/>
              <a:t>Redirection</a:t>
            </a:r>
            <a:r>
              <a:rPr lang="zh-CN" altLang="en-US" dirty="0" smtClean="0"/>
              <a:t>）</a:t>
            </a:r>
            <a:endParaRPr lang="en-US" altLang="zh-CN" dirty="0" smtClean="0"/>
          </a:p>
          <a:p>
            <a:pPr lvl="2"/>
            <a:r>
              <a:rPr lang="en-US" altLang="zh-CN" dirty="0"/>
              <a:t>304 Not </a:t>
            </a:r>
            <a:r>
              <a:rPr lang="en-US" altLang="zh-CN" dirty="0" smtClean="0"/>
              <a:t>Modified: </a:t>
            </a:r>
            <a:r>
              <a:rPr lang="zh-CN" altLang="en-US" dirty="0"/>
              <a:t>重验证响应</a:t>
            </a:r>
            <a:endParaRPr lang="en-US" altLang="zh-CN" dirty="0"/>
          </a:p>
          <a:p>
            <a:pPr lvl="1"/>
            <a:r>
              <a:rPr lang="en-US" altLang="zh-CN" dirty="0"/>
              <a:t>4xx</a:t>
            </a:r>
            <a:r>
              <a:rPr lang="zh-CN" altLang="en-US" dirty="0"/>
              <a:t>：客户机错误类</a:t>
            </a:r>
            <a:r>
              <a:rPr lang="zh-CN" altLang="en-US" dirty="0" smtClean="0"/>
              <a:t>消息（</a:t>
            </a:r>
            <a:r>
              <a:rPr lang="en-US" altLang="zh-CN" dirty="0" smtClean="0"/>
              <a:t>Client Error</a:t>
            </a:r>
            <a:r>
              <a:rPr lang="zh-CN" altLang="en-US" dirty="0" smtClean="0"/>
              <a:t>）</a:t>
            </a:r>
            <a:endParaRPr lang="en-US" altLang="zh-CN" dirty="0" smtClean="0"/>
          </a:p>
          <a:p>
            <a:pPr lvl="2"/>
            <a:r>
              <a:rPr lang="en-US" altLang="zh-CN" dirty="0"/>
              <a:t>404 Not Found</a:t>
            </a:r>
          </a:p>
          <a:p>
            <a:pPr lvl="1"/>
            <a:r>
              <a:rPr lang="en-US" altLang="zh-CN" dirty="0"/>
              <a:t>5xx</a:t>
            </a:r>
            <a:r>
              <a:rPr lang="zh-CN" altLang="en-US" dirty="0"/>
              <a:t>：服务器</a:t>
            </a:r>
            <a:r>
              <a:rPr lang="zh-CN" altLang="en-US" dirty="0" smtClean="0"/>
              <a:t>错误消息（</a:t>
            </a:r>
            <a:r>
              <a:rPr lang="en-US" altLang="zh-CN" dirty="0" smtClean="0"/>
              <a:t>Server Error</a:t>
            </a:r>
            <a:r>
              <a:rPr lang="zh-CN" altLang="en-US" dirty="0" smtClean="0"/>
              <a:t>）</a:t>
            </a:r>
            <a:endParaRPr lang="en-US" altLang="zh-CN" dirty="0" smtClean="0"/>
          </a:p>
          <a:p>
            <a:pPr lvl="2"/>
            <a:r>
              <a:rPr lang="en-US" altLang="zh-CN" dirty="0"/>
              <a:t>500 Internal Server </a:t>
            </a:r>
            <a:r>
              <a:rPr lang="en-US" altLang="zh-CN" dirty="0" smtClean="0"/>
              <a:t>Error</a:t>
            </a:r>
            <a:endParaRPr lang="en-US" altLang="zh-CN" dirty="0"/>
          </a:p>
        </p:txBody>
      </p:sp>
    </p:spTree>
    <p:extLst>
      <p:ext uri="{BB962C8B-B14F-4D97-AF65-F5344CB8AC3E}">
        <p14:creationId xmlns:p14="http://schemas.microsoft.com/office/powerpoint/2010/main" val="16959577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altLang="zh-CN" smtClean="0"/>
              <a:t>HTTP</a:t>
            </a:r>
            <a:r>
              <a:rPr lang="zh-CN" altLang="en-US" smtClean="0"/>
              <a:t>相关规范</a:t>
            </a:r>
          </a:p>
        </p:txBody>
      </p:sp>
      <p:sp>
        <p:nvSpPr>
          <p:cNvPr id="34820"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zh-CN" altLang="en-US" smtClean="0"/>
              <a:t>与</a:t>
            </a:r>
            <a:r>
              <a:rPr lang="en-US" altLang="zh-CN" smtClean="0"/>
              <a:t>HTTP</a:t>
            </a:r>
            <a:r>
              <a:rPr lang="zh-CN" altLang="en-US" smtClean="0"/>
              <a:t>最相关的规范主要是两个</a:t>
            </a:r>
            <a:r>
              <a:rPr lang="en-US" altLang="zh-CN" smtClean="0"/>
              <a:t>:</a:t>
            </a:r>
          </a:p>
          <a:p>
            <a:pPr lvl="1" eaLnBrk="1" hangingPunct="1"/>
            <a:r>
              <a:rPr lang="en-US" altLang="zh-CN" smtClean="0"/>
              <a:t>MIME</a:t>
            </a:r>
          </a:p>
          <a:p>
            <a:pPr lvl="2" eaLnBrk="1" hangingPunct="1"/>
            <a:r>
              <a:rPr lang="en-US" altLang="zh-CN" smtClean="0"/>
              <a:t>RFC2045--RFC2049</a:t>
            </a:r>
          </a:p>
          <a:p>
            <a:pPr lvl="1" eaLnBrk="1" hangingPunct="1"/>
            <a:r>
              <a:rPr lang="en-US" altLang="zh-CN" smtClean="0"/>
              <a:t>URI/URL</a:t>
            </a:r>
          </a:p>
          <a:p>
            <a:pPr lvl="2" eaLnBrk="1" hangingPunct="1"/>
            <a:r>
              <a:rPr lang="en-US" altLang="zh-CN" smtClean="0"/>
              <a:t>RFC2396/RFC1738</a:t>
            </a:r>
          </a:p>
        </p:txBody>
      </p:sp>
    </p:spTree>
    <p:extLst>
      <p:ext uri="{BB962C8B-B14F-4D97-AF65-F5344CB8AC3E}">
        <p14:creationId xmlns:p14="http://schemas.microsoft.com/office/powerpoint/2010/main" val="13866601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MIME</a:t>
            </a:r>
            <a:endParaRPr lang="zh-CN" altLang="en-US" dirty="0"/>
          </a:p>
        </p:txBody>
      </p:sp>
      <p:sp>
        <p:nvSpPr>
          <p:cNvPr id="3" name="内容占位符 2"/>
          <p:cNvSpPr>
            <a:spLocks noGrp="1"/>
          </p:cNvSpPr>
          <p:nvPr>
            <p:ph idx="1"/>
          </p:nvPr>
        </p:nvSpPr>
        <p:spPr/>
        <p:txBody>
          <a:bodyPr/>
          <a:lstStyle/>
          <a:p>
            <a:r>
              <a:rPr lang="zh-CN" altLang="en-US" dirty="0"/>
              <a:t>多用途互联网邮件扩展，</a:t>
            </a:r>
            <a:r>
              <a:rPr lang="en-US" altLang="zh-CN" dirty="0" smtClean="0"/>
              <a:t>Multipurpose </a:t>
            </a:r>
            <a:r>
              <a:rPr lang="en-US" altLang="zh-CN" dirty="0"/>
              <a:t>Internet </a:t>
            </a:r>
            <a:r>
              <a:rPr lang="en-US" altLang="zh-CN" dirty="0" smtClean="0"/>
              <a:t>Mail Extension</a:t>
            </a:r>
          </a:p>
          <a:p>
            <a:r>
              <a:rPr lang="zh-CN" altLang="en-US" dirty="0" smtClean="0"/>
              <a:t>识别</a:t>
            </a:r>
            <a:r>
              <a:rPr lang="zh-CN" altLang="en-US" dirty="0"/>
              <a:t>多媒体内容</a:t>
            </a:r>
            <a:r>
              <a:rPr lang="zh-CN" altLang="en-US" dirty="0" smtClean="0"/>
              <a:t>的标准化方式</a:t>
            </a:r>
            <a:endParaRPr lang="en-US" altLang="zh-CN" dirty="0" smtClean="0"/>
          </a:p>
          <a:p>
            <a:pPr lvl="1"/>
            <a:r>
              <a:rPr lang="zh-CN" altLang="en-US" dirty="0" smtClean="0"/>
              <a:t>浏览器和服务器根据文档的</a:t>
            </a:r>
            <a:r>
              <a:rPr lang="en-US" altLang="zh-CN" dirty="0" smtClean="0"/>
              <a:t>MIME</a:t>
            </a:r>
            <a:r>
              <a:rPr lang="zh-CN" altLang="en-US" dirty="0" smtClean="0"/>
              <a:t>类型值来判断对文档做何处理</a:t>
            </a:r>
            <a:endParaRPr lang="en-US" altLang="zh-CN" dirty="0" smtClean="0"/>
          </a:p>
          <a:p>
            <a:pPr lvl="1"/>
            <a:r>
              <a:rPr lang="zh-CN" altLang="en-US" dirty="0" smtClean="0"/>
              <a:t>如果设置不正确或不认识，则默认为文本类型</a:t>
            </a:r>
            <a:endParaRPr lang="en-US" altLang="zh-CN" dirty="0" smtClean="0"/>
          </a:p>
          <a:p>
            <a:r>
              <a:rPr lang="en-US" altLang="zh-CN" dirty="0" smtClean="0"/>
              <a:t>MIME</a:t>
            </a:r>
            <a:r>
              <a:rPr lang="zh-CN" altLang="en-US" dirty="0" smtClean="0"/>
              <a:t>值一般表现为“类型</a:t>
            </a:r>
            <a:r>
              <a:rPr lang="en-US" altLang="zh-CN" dirty="0" smtClean="0"/>
              <a:t>/</a:t>
            </a:r>
            <a:r>
              <a:rPr lang="zh-CN" altLang="en-US" dirty="0" smtClean="0"/>
              <a:t>子类型”，如</a:t>
            </a:r>
            <a:r>
              <a:rPr lang="en-US" altLang="zh-CN" dirty="0" smtClean="0"/>
              <a:t>text/plain</a:t>
            </a:r>
          </a:p>
          <a:p>
            <a:pPr lvl="1"/>
            <a:r>
              <a:rPr lang="en-US" altLang="zh-CN" dirty="0" smtClean="0"/>
              <a:t>5</a:t>
            </a:r>
            <a:r>
              <a:rPr lang="zh-CN" altLang="en-US" dirty="0" smtClean="0"/>
              <a:t>种基本类型包括</a:t>
            </a:r>
            <a:r>
              <a:rPr lang="en-US" altLang="zh-CN" dirty="0" smtClean="0"/>
              <a:t>text</a:t>
            </a:r>
            <a:r>
              <a:rPr lang="zh-CN" altLang="en-US" dirty="0" smtClean="0"/>
              <a:t>、</a:t>
            </a:r>
            <a:r>
              <a:rPr lang="en-US" altLang="zh-CN" dirty="0" smtClean="0"/>
              <a:t>image</a:t>
            </a:r>
            <a:r>
              <a:rPr lang="zh-CN" altLang="en-US" dirty="0" smtClean="0"/>
              <a:t>、</a:t>
            </a:r>
            <a:r>
              <a:rPr lang="en-US" altLang="zh-CN" dirty="0" smtClean="0"/>
              <a:t>audio</a:t>
            </a:r>
            <a:r>
              <a:rPr lang="zh-CN" altLang="en-US" dirty="0" smtClean="0"/>
              <a:t>、</a:t>
            </a:r>
            <a:r>
              <a:rPr lang="en-US" altLang="zh-CN" dirty="0" smtClean="0"/>
              <a:t>video</a:t>
            </a:r>
            <a:r>
              <a:rPr lang="zh-CN" altLang="en-US" dirty="0" smtClean="0"/>
              <a:t>、</a:t>
            </a:r>
            <a:r>
              <a:rPr lang="en-US" altLang="zh-CN" dirty="0" smtClean="0"/>
              <a:t>application</a:t>
            </a:r>
          </a:p>
          <a:p>
            <a:pPr lvl="1"/>
            <a:r>
              <a:rPr lang="zh-CN" altLang="en-US" dirty="0" smtClean="0"/>
              <a:t>实验性子类型名称以</a:t>
            </a:r>
            <a:r>
              <a:rPr lang="en-US" altLang="zh-CN" dirty="0" smtClean="0"/>
              <a:t>x-</a:t>
            </a:r>
            <a:r>
              <a:rPr lang="zh-CN" altLang="en-US" dirty="0" smtClean="0"/>
              <a:t>开头，如</a:t>
            </a:r>
            <a:r>
              <a:rPr lang="en-US" altLang="zh-CN" dirty="0" smtClean="0"/>
              <a:t>video/x-</a:t>
            </a:r>
            <a:r>
              <a:rPr lang="en-US" altLang="zh-CN" dirty="0" err="1" smtClean="0"/>
              <a:t>msvideo</a:t>
            </a:r>
            <a:endParaRPr lang="zh-CN" altLang="en-US" dirty="0"/>
          </a:p>
        </p:txBody>
      </p:sp>
    </p:spTree>
    <p:extLst>
      <p:ext uri="{BB962C8B-B14F-4D97-AF65-F5344CB8AC3E}">
        <p14:creationId xmlns:p14="http://schemas.microsoft.com/office/powerpoint/2010/main" val="583249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44084</TotalTime>
  <Words>8461</Words>
  <Application>Microsoft Office PowerPoint</Application>
  <PresentationFormat>宽屏</PresentationFormat>
  <Paragraphs>1216</Paragraphs>
  <Slides>154</Slides>
  <Notes>100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154</vt:i4>
      </vt:variant>
    </vt:vector>
  </HeadingPairs>
  <TitlesOfParts>
    <vt:vector size="164" baseType="lpstr">
      <vt:lpstr>华文行楷</vt:lpstr>
      <vt:lpstr>宋体</vt:lpstr>
      <vt:lpstr>Arial</vt:lpstr>
      <vt:lpstr>Calibri</vt:lpstr>
      <vt:lpstr>Helvetica</vt:lpstr>
      <vt:lpstr>Tahoma</vt:lpstr>
      <vt:lpstr>Times New Roman</vt:lpstr>
      <vt:lpstr>Wingdings</vt:lpstr>
      <vt:lpstr>Blueprint</vt:lpstr>
      <vt:lpstr>Visio</vt:lpstr>
      <vt:lpstr>Outstanding Ability of Software Development</vt:lpstr>
      <vt:lpstr>Lecture 2</vt:lpstr>
      <vt:lpstr>知识脉络</vt:lpstr>
      <vt:lpstr>Part I</vt:lpstr>
      <vt:lpstr>Web定义</vt:lpstr>
      <vt:lpstr>Web特点</vt:lpstr>
      <vt:lpstr>Web技术表象</vt:lpstr>
      <vt:lpstr>Web本质</vt:lpstr>
      <vt:lpstr>PowerPoint 演示文稿</vt:lpstr>
      <vt:lpstr>Part II</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Web简史</vt:lpstr>
      <vt:lpstr>Web已死？</vt:lpstr>
      <vt:lpstr>Part III</vt:lpstr>
      <vt:lpstr>最重要的标准化组织</vt:lpstr>
      <vt:lpstr>W3C</vt:lpstr>
      <vt:lpstr>WHATWG</vt:lpstr>
      <vt:lpstr>PowerPoint 演示文稿</vt:lpstr>
      <vt:lpstr>Web运作机制</vt:lpstr>
      <vt:lpstr>请求-响应模型</vt:lpstr>
      <vt:lpstr>P2P模型</vt:lpstr>
      <vt:lpstr>客户机</vt:lpstr>
      <vt:lpstr>Web浏览器</vt:lpstr>
      <vt:lpstr>Web浏览器处理流程</vt:lpstr>
      <vt:lpstr>服务器</vt:lpstr>
      <vt:lpstr>多层架构Web</vt:lpstr>
      <vt:lpstr>服务器种类</vt:lpstr>
      <vt:lpstr>服务器集群</vt:lpstr>
      <vt:lpstr>服务器机柜</vt:lpstr>
      <vt:lpstr>货柜式集群服务器</vt:lpstr>
      <vt:lpstr>数据中心</vt:lpstr>
      <vt:lpstr>Internet上的主机数量</vt:lpstr>
      <vt:lpstr>Web服务器</vt:lpstr>
      <vt:lpstr>应用服务器</vt:lpstr>
      <vt:lpstr>数据（库）服务器</vt:lpstr>
      <vt:lpstr>Web软件栈</vt:lpstr>
      <vt:lpstr>Part IV</vt:lpstr>
      <vt:lpstr>各种网络</vt:lpstr>
      <vt:lpstr>Internet vs. intranet </vt:lpstr>
      <vt:lpstr>各种网络</vt:lpstr>
      <vt:lpstr>网络分类－覆盖范围</vt:lpstr>
      <vt:lpstr>网络分类－接入方式</vt:lpstr>
      <vt:lpstr>互联网的端系统接入</vt:lpstr>
      <vt:lpstr>电路交换网</vt:lpstr>
      <vt:lpstr>包交换网</vt:lpstr>
      <vt:lpstr>Internet的物理组成</vt:lpstr>
      <vt:lpstr>城域互联</vt:lpstr>
      <vt:lpstr>路由表</vt:lpstr>
      <vt:lpstr>国际互联</vt:lpstr>
      <vt:lpstr>使用IXP的国际互联</vt:lpstr>
      <vt:lpstr>现实中的IXP</vt:lpstr>
      <vt:lpstr>现实中的IXP</vt:lpstr>
      <vt:lpstr>洲际互联</vt:lpstr>
      <vt:lpstr>Part V</vt:lpstr>
      <vt:lpstr>网络协议</vt:lpstr>
      <vt:lpstr>四层架构模型</vt:lpstr>
      <vt:lpstr>OSI模型与TCP/IP模型</vt:lpstr>
      <vt:lpstr>Internet技术分层</vt:lpstr>
      <vt:lpstr>IP</vt:lpstr>
      <vt:lpstr>IP与Internet</vt:lpstr>
      <vt:lpstr>IPv4 vs. IPv6</vt:lpstr>
      <vt:lpstr>连接</vt:lpstr>
      <vt:lpstr>TCP、UDP</vt:lpstr>
      <vt:lpstr>TCP包结构</vt:lpstr>
      <vt:lpstr>应用层协议</vt:lpstr>
      <vt:lpstr>HTTP</vt:lpstr>
      <vt:lpstr>HTTP包结构</vt:lpstr>
      <vt:lpstr>HTTP示例</vt:lpstr>
      <vt:lpstr>浏览器对HTTP解析示例</vt:lpstr>
      <vt:lpstr>浏览器HTTP工具示例</vt:lpstr>
      <vt:lpstr>HTTP头</vt:lpstr>
      <vt:lpstr>HTTP请求方法</vt:lpstr>
      <vt:lpstr>HTTP请求方法示例</vt:lpstr>
      <vt:lpstr>HTTP响应码</vt:lpstr>
      <vt:lpstr>HTTP相关规范</vt:lpstr>
      <vt:lpstr>MIME</vt:lpstr>
      <vt:lpstr>MIME示例</vt:lpstr>
      <vt:lpstr>URL</vt:lpstr>
      <vt:lpstr>查询字符串</vt:lpstr>
      <vt:lpstr>DNS概述</vt:lpstr>
      <vt:lpstr>域名（Domain Name）</vt:lpstr>
      <vt:lpstr>域名（Domain Name）</vt:lpstr>
      <vt:lpstr>域名（Domain Name）</vt:lpstr>
      <vt:lpstr>域名系统</vt:lpstr>
      <vt:lpstr>域名注册</vt:lpstr>
      <vt:lpstr>域名地址解析</vt:lpstr>
      <vt:lpstr>字符编码</vt:lpstr>
      <vt:lpstr>Part VI</vt:lpstr>
      <vt:lpstr>Web应用</vt:lpstr>
      <vt:lpstr>静态站点</vt:lpstr>
      <vt:lpstr>动态站点</vt:lpstr>
      <vt:lpstr>现代的动态站点</vt:lpstr>
      <vt:lpstr>Web应用发展趋势</vt:lpstr>
      <vt:lpstr>Web开发九个柱子理论</vt:lpstr>
      <vt:lpstr>Web应用开发过程</vt:lpstr>
      <vt:lpstr>Web应用开发过程 </vt:lpstr>
      <vt:lpstr>PowerPoint 演示文稿</vt:lpstr>
      <vt:lpstr>Web技术生态系统</vt:lpstr>
      <vt:lpstr>Web应用开发团队角色构成</vt:lpstr>
      <vt:lpstr>Web应用开发团队角色构成</vt:lpstr>
      <vt:lpstr>Web应用开发企业生态系统</vt:lpstr>
      <vt:lpstr>Web前端工程师及职业发展*</vt:lpstr>
      <vt:lpstr>Web应用优缺点</vt:lpstr>
      <vt:lpstr>Web应用所面临的问题</vt:lpstr>
      <vt:lpstr>Part VII</vt:lpstr>
      <vt:lpstr>课后阅读</vt:lpstr>
      <vt:lpstr>课后阅读</vt:lpstr>
      <vt:lpstr>课后阅读</vt:lpstr>
      <vt:lpstr>网上资源</vt:lpstr>
      <vt:lpstr>参考书籍</vt:lpstr>
      <vt:lpstr>参考书籍</vt:lpstr>
      <vt:lpstr>Q &amp; A</vt:lpstr>
      <vt:lpstr>附录I</vt:lpstr>
      <vt:lpstr>更多标准化组织</vt:lpstr>
      <vt:lpstr>更多标准化组织</vt:lpstr>
      <vt:lpstr>更多标准化组织</vt:lpstr>
      <vt:lpstr>ISO/IEC</vt:lpstr>
      <vt:lpstr>ISO/IEC</vt:lpstr>
      <vt:lpstr>Unicode</vt:lpstr>
      <vt:lpstr>Unicode</vt:lpstr>
      <vt:lpstr>IETF</vt:lpstr>
      <vt:lpstr>IETF</vt:lpstr>
      <vt:lpstr>IETF</vt:lpstr>
      <vt:lpstr>IETF</vt:lpstr>
      <vt:lpstr>IETF</vt:lpstr>
      <vt:lpstr>IETF</vt:lpstr>
      <vt:lpstr>IETF</vt:lpstr>
      <vt:lpstr>IETF</vt:lpstr>
      <vt:lpstr>IETF</vt:lpstr>
      <vt:lpstr>IETF</vt:lpstr>
      <vt:lpstr>IANA/ICANN</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zhudl</cp:lastModifiedBy>
  <cp:revision>1683</cp:revision>
  <dcterms:created xsi:type="dcterms:W3CDTF">2002-06-03T10:03:09Z</dcterms:created>
  <dcterms:modified xsi:type="dcterms:W3CDTF">2022-02-22T02:48:11Z</dcterms:modified>
</cp:coreProperties>
</file>